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20B_F814B867.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84" r:id="rId3"/>
    <p:sldId id="286" r:id="rId4"/>
    <p:sldId id="285" r:id="rId5"/>
    <p:sldId id="526" r:id="rId6"/>
    <p:sldId id="527" r:id="rId7"/>
    <p:sldId id="257" r:id="rId8"/>
    <p:sldId id="267" r:id="rId9"/>
    <p:sldId id="287" r:id="rId10"/>
    <p:sldId id="268" r:id="rId11"/>
    <p:sldId id="524" r:id="rId12"/>
    <p:sldId id="535" r:id="rId13"/>
    <p:sldId id="536" r:id="rId14"/>
    <p:sldId id="537" r:id="rId15"/>
    <p:sldId id="525" r:id="rId16"/>
    <p:sldId id="258" r:id="rId17"/>
    <p:sldId id="264" r:id="rId18"/>
    <p:sldId id="259" r:id="rId19"/>
    <p:sldId id="260" r:id="rId20"/>
    <p:sldId id="261" r:id="rId21"/>
    <p:sldId id="262" r:id="rId22"/>
    <p:sldId id="263" r:id="rId23"/>
    <p:sldId id="523" r:id="rId24"/>
    <p:sldId id="529" r:id="rId25"/>
    <p:sldId id="531" r:id="rId26"/>
    <p:sldId id="532" r:id="rId27"/>
    <p:sldId id="534" r:id="rId28"/>
    <p:sldId id="530" r:id="rId29"/>
    <p:sldId id="283" r:id="rId30"/>
    <p:sldId id="479" r:id="rId31"/>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B047F6-C4CD-9443-E5A8-1BEE2C8D01F2}" name="Kresha Alvarado" initials="KA" userId="Kresha Alvarado"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51747" autoAdjust="0"/>
  </p:normalViewPr>
  <p:slideViewPr>
    <p:cSldViewPr snapToGrid="0">
      <p:cViewPr varScale="1">
        <p:scale>
          <a:sx n="97" d="100"/>
          <a:sy n="97" d="100"/>
        </p:scale>
        <p:origin x="108" y="5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1" d="100"/>
          <a:sy n="61" d="100"/>
        </p:scale>
        <p:origin x="296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omments/modernComment_20B_F814B867.xml><?xml version="1.0" encoding="utf-8"?>
<p188:cmLst xmlns:a="http://schemas.openxmlformats.org/drawingml/2006/main" xmlns:r="http://schemas.openxmlformats.org/officeDocument/2006/relationships" xmlns:p188="http://schemas.microsoft.com/office/powerpoint/2018/8/main">
  <p188:cm id="{A7C47E61-5EF3-4139-8BFB-32267207F12D}" authorId="{10B047F6-C4CD-9443-E5A8-1BEE2C8D01F2}" status="resolved" created="2025-07-06T14:09:17.986">
    <pc:sldMkLst xmlns:pc="http://schemas.microsoft.com/office/powerpoint/2013/main/command">
      <pc:docMk/>
      <pc:sldMk cId="4162107495" sldId="523"/>
    </pc:sldMkLst>
    <p188:txBody>
      <a:bodyPr/>
      <a:lstStyle/>
      <a:p>
        <a:r>
          <a:rPr lang="en-US"/>
          <a:t>Is this a council dashboard?   If so, we cannot use.  Change to a district dashboard so CC can know what that view looks like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3CBC8AFC-92E4-42B8-8AB6-3B0EBC3CD0DB}" type="datetimeFigureOut">
              <a:rPr lang="en-US" smtClean="0"/>
              <a:t>9/18/2025</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C885600C-E932-4902-966A-9D4C9E378BAC}" type="slidenum">
              <a:rPr lang="en-US" smtClean="0"/>
              <a:t>‹#›</a:t>
            </a:fld>
            <a:endParaRPr lang="en-US"/>
          </a:p>
        </p:txBody>
      </p:sp>
    </p:spTree>
    <p:extLst>
      <p:ext uri="{BB962C8B-B14F-4D97-AF65-F5344CB8AC3E}">
        <p14:creationId xmlns:p14="http://schemas.microsoft.com/office/powerpoint/2010/main" val="1688578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85600C-E932-4902-966A-9D4C9E378BAC}" type="slidenum">
              <a:rPr lang="en-US" smtClean="0"/>
              <a:t>1</a:t>
            </a:fld>
            <a:endParaRPr lang="en-US"/>
          </a:p>
        </p:txBody>
      </p:sp>
    </p:spTree>
    <p:extLst>
      <p:ext uri="{BB962C8B-B14F-4D97-AF65-F5344CB8AC3E}">
        <p14:creationId xmlns:p14="http://schemas.microsoft.com/office/powerpoint/2010/main" val="4208528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4288" y="215900"/>
            <a:ext cx="4067175" cy="2289175"/>
          </a:xfrm>
        </p:spPr>
      </p:sp>
      <p:sp>
        <p:nvSpPr>
          <p:cNvPr id="3" name="Notes Placeholder 2"/>
          <p:cNvSpPr>
            <a:spLocks noGrp="1"/>
          </p:cNvSpPr>
          <p:nvPr>
            <p:ph type="body" idx="1"/>
          </p:nvPr>
        </p:nvSpPr>
        <p:spPr>
          <a:xfrm>
            <a:off x="685800" y="2823264"/>
            <a:ext cx="5486400" cy="5148770"/>
          </a:xfrm>
        </p:spPr>
        <p:txBody>
          <a:bodyPr/>
          <a:lstStyle/>
          <a:p>
            <a:r>
              <a:rPr lang="en-US" altLang="en-US" sz="1600" b="1" dirty="0">
                <a:ea typeface="Calibri" panose="020F0502020204030204" pitchFamily="34" charset="0"/>
                <a:cs typeface="Times New Roman" panose="02020603050405020304" pitchFamily="18" charset="0"/>
              </a:rPr>
              <a:t>Further down the dashboard is the Roundtable information</a:t>
            </a:r>
            <a:r>
              <a:rPr lang="en-US" altLang="en-US" sz="1600" dirty="0">
                <a:ea typeface="Calibri" panose="020F0502020204030204" pitchFamily="34" charset="0"/>
                <a:cs typeface="Times New Roman" panose="02020603050405020304" pitchFamily="18" charset="0"/>
              </a:rPr>
              <a:t>.  At the top of this section is attendance over the past three months.  If details are needed for that, click on the </a:t>
            </a:r>
            <a:r>
              <a:rPr lang="en-US" altLang="en-US" sz="1600" b="1" dirty="0">
                <a:ea typeface="Calibri" panose="020F0502020204030204" pitchFamily="34" charset="0"/>
                <a:cs typeface="Times New Roman" panose="02020603050405020304" pitchFamily="18" charset="0"/>
              </a:rPr>
              <a:t>Download Report.</a:t>
            </a:r>
          </a:p>
          <a:p>
            <a:endParaRPr lang="en-US" altLang="en-US" sz="1600" b="1" dirty="0">
              <a:ea typeface="Calibri" panose="020F0502020204030204" pitchFamily="34" charset="0"/>
              <a:cs typeface="Times New Roman" panose="02020603050405020304" pitchFamily="18" charset="0"/>
            </a:endParaRPr>
          </a:p>
          <a:p>
            <a:pPr>
              <a:lnSpc>
                <a:spcPct val="107000"/>
              </a:lnSpc>
              <a:spcBef>
                <a:spcPct val="0"/>
              </a:spcBef>
              <a:spcAft>
                <a:spcPts val="800"/>
              </a:spcAft>
            </a:pPr>
            <a:r>
              <a:rPr lang="en-US" altLang="en-US" sz="1600" dirty="0">
                <a:ea typeface="Calibri" panose="020F0502020204030204" pitchFamily="34" charset="0"/>
                <a:cs typeface="Times New Roman" panose="02020603050405020304" pitchFamily="18" charset="0"/>
              </a:rPr>
              <a:t>Knowing if units are participating in roundtable is important.  If leaders are not attending roundtable, this would be an excellent conversation to have with the units who are not attending.  By having at least one person attend a RT meeting each month, useful information can be brought back to the unit to help strengthen the unit’s program for their youth.</a:t>
            </a:r>
          </a:p>
          <a:p>
            <a:r>
              <a:rPr lang="en-US" altLang="en-US" sz="1600" dirty="0">
                <a:ea typeface="Calibri" panose="020F0502020204030204" pitchFamily="34" charset="0"/>
                <a:cs typeface="Times New Roman" panose="02020603050405020304" pitchFamily="18" charset="0"/>
              </a:rPr>
              <a:t>You’ll also note in this section when the </a:t>
            </a:r>
            <a:r>
              <a:rPr lang="en-US" altLang="en-US" sz="1600" b="1" dirty="0">
                <a:ea typeface="Calibri" panose="020F0502020204030204" pitchFamily="34" charset="0"/>
                <a:cs typeface="Times New Roman" panose="02020603050405020304" pitchFamily="18" charset="0"/>
              </a:rPr>
              <a:t>Next</a:t>
            </a:r>
            <a:r>
              <a:rPr lang="en-US" altLang="en-US" sz="1600" dirty="0">
                <a:ea typeface="Calibri" panose="020F0502020204030204" pitchFamily="34" charset="0"/>
                <a:cs typeface="Times New Roman" panose="02020603050405020304" pitchFamily="18" charset="0"/>
              </a:rPr>
              <a:t> </a:t>
            </a:r>
            <a:r>
              <a:rPr lang="en-US" altLang="en-US" sz="1600" b="1" dirty="0">
                <a:ea typeface="Calibri" panose="020F0502020204030204" pitchFamily="34" charset="0"/>
                <a:cs typeface="Times New Roman" panose="02020603050405020304" pitchFamily="18" charset="0"/>
              </a:rPr>
              <a:t>RT </a:t>
            </a:r>
            <a:r>
              <a:rPr lang="en-US" altLang="en-US" sz="1600" dirty="0">
                <a:ea typeface="Calibri" panose="020F0502020204030204" pitchFamily="34" charset="0"/>
                <a:cs typeface="Times New Roman" panose="02020603050405020304" pitchFamily="18" charset="0"/>
              </a:rPr>
              <a:t>meeting is, where it’s held, a single click to view a map of the location, a virtual meeting link if the district uses that option, and even who the RT commissioner is, which you can contact simply by clicking on their name for any necessary information. </a:t>
            </a:r>
          </a:p>
          <a:p>
            <a:endParaRPr lang="en-US" sz="1600" dirty="0"/>
          </a:p>
        </p:txBody>
      </p:sp>
      <p:sp>
        <p:nvSpPr>
          <p:cNvPr id="4" name="Slide Number Placeholder 3"/>
          <p:cNvSpPr>
            <a:spLocks noGrp="1"/>
          </p:cNvSpPr>
          <p:nvPr>
            <p:ph type="sldNum" sz="quarter" idx="5"/>
          </p:nvPr>
        </p:nvSpPr>
        <p:spPr/>
        <p:txBody>
          <a:bodyPr/>
          <a:lstStyle/>
          <a:p>
            <a:fld id="{C885600C-E932-4902-966A-9D4C9E378BAC}" type="slidenum">
              <a:rPr lang="en-US" smtClean="0"/>
              <a:t>20</a:t>
            </a:fld>
            <a:endParaRPr lang="en-US"/>
          </a:p>
        </p:txBody>
      </p:sp>
    </p:spTree>
    <p:extLst>
      <p:ext uri="{BB962C8B-B14F-4D97-AF65-F5344CB8AC3E}">
        <p14:creationId xmlns:p14="http://schemas.microsoft.com/office/powerpoint/2010/main" val="2986348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8138" y="358775"/>
            <a:ext cx="3641725" cy="2049463"/>
          </a:xfrm>
        </p:spPr>
      </p:sp>
      <p:sp>
        <p:nvSpPr>
          <p:cNvPr id="3" name="Notes Placeholder 2"/>
          <p:cNvSpPr>
            <a:spLocks noGrp="1"/>
          </p:cNvSpPr>
          <p:nvPr>
            <p:ph type="body" idx="1"/>
          </p:nvPr>
        </p:nvSpPr>
        <p:spPr>
          <a:xfrm>
            <a:off x="887278" y="2823265"/>
            <a:ext cx="5486400" cy="3667334"/>
          </a:xfrm>
        </p:spPr>
        <p:txBody>
          <a:bodyPr/>
          <a:lstStyle/>
          <a:p>
            <a:r>
              <a:rPr lang="en-US" sz="1600" b="1" dirty="0"/>
              <a:t>Towards the bottom of </a:t>
            </a:r>
            <a:r>
              <a:rPr lang="en-US" sz="1600" dirty="0"/>
              <a:t>the dashboard, is the </a:t>
            </a:r>
            <a:r>
              <a:rPr lang="en-US" sz="1600" b="1" dirty="0"/>
              <a:t>M</a:t>
            </a:r>
            <a:r>
              <a:rPr lang="en-US" sz="1600" dirty="0"/>
              <a:t>embership, </a:t>
            </a:r>
            <a:r>
              <a:rPr lang="en-US" sz="1600" b="1" dirty="0"/>
              <a:t>U</a:t>
            </a:r>
            <a:r>
              <a:rPr lang="en-US" sz="1600" dirty="0"/>
              <a:t>nit </a:t>
            </a:r>
            <a:r>
              <a:rPr lang="en-US" sz="1600" b="1" dirty="0"/>
              <a:t>P</a:t>
            </a:r>
            <a:r>
              <a:rPr lang="en-US" sz="1600" dirty="0"/>
              <a:t>in, and </a:t>
            </a:r>
            <a:r>
              <a:rPr lang="en-US" sz="1600" b="1" dirty="0"/>
              <a:t>U</a:t>
            </a:r>
            <a:r>
              <a:rPr lang="en-US" sz="1600" dirty="0"/>
              <a:t>nit </a:t>
            </a:r>
            <a:r>
              <a:rPr lang="en-US" sz="1600" b="1" dirty="0"/>
              <a:t>R</a:t>
            </a:r>
            <a:r>
              <a:rPr lang="en-US" sz="1600" dirty="0"/>
              <a:t>enewal </a:t>
            </a:r>
            <a:r>
              <a:rPr lang="en-US" sz="1600" b="1" dirty="0"/>
              <a:t>S</a:t>
            </a:r>
            <a:r>
              <a:rPr lang="en-US" sz="1600" dirty="0"/>
              <a:t>tatus of units in the district. Toggle back and forth between adult and youth data to see the number of expired or soon to be expired members. The number of members with a current registration </a:t>
            </a:r>
            <a:r>
              <a:rPr lang="en-US" sz="1600" b="1" dirty="0"/>
              <a:t>is also noted in the circle chart</a:t>
            </a:r>
            <a:r>
              <a:rPr lang="en-US" sz="1600" dirty="0"/>
              <a:t>. Unit </a:t>
            </a:r>
            <a:r>
              <a:rPr lang="en-US" sz="1600" b="1" dirty="0"/>
              <a:t>R</a:t>
            </a:r>
            <a:r>
              <a:rPr lang="en-US" sz="1600" dirty="0"/>
              <a:t>enewal information is also summarized in this section. This section provides unit pin status along with the last update.</a:t>
            </a:r>
          </a:p>
        </p:txBody>
      </p:sp>
      <p:sp>
        <p:nvSpPr>
          <p:cNvPr id="4" name="Slide Number Placeholder 3"/>
          <p:cNvSpPr>
            <a:spLocks noGrp="1"/>
          </p:cNvSpPr>
          <p:nvPr>
            <p:ph type="sldNum" sz="quarter" idx="5"/>
          </p:nvPr>
        </p:nvSpPr>
        <p:spPr/>
        <p:txBody>
          <a:bodyPr/>
          <a:lstStyle/>
          <a:p>
            <a:fld id="{C885600C-E932-4902-966A-9D4C9E378BAC}" type="slidenum">
              <a:rPr lang="en-US" smtClean="0"/>
              <a:t>21</a:t>
            </a:fld>
            <a:endParaRPr lang="en-US"/>
          </a:p>
        </p:txBody>
      </p:sp>
    </p:spTree>
    <p:extLst>
      <p:ext uri="{BB962C8B-B14F-4D97-AF65-F5344CB8AC3E}">
        <p14:creationId xmlns:p14="http://schemas.microsoft.com/office/powerpoint/2010/main" val="2238235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422275"/>
            <a:ext cx="3562350" cy="2005013"/>
          </a:xfrm>
        </p:spPr>
      </p:sp>
      <p:sp>
        <p:nvSpPr>
          <p:cNvPr id="3" name="Notes Placeholder 2"/>
          <p:cNvSpPr>
            <a:spLocks noGrp="1"/>
          </p:cNvSpPr>
          <p:nvPr>
            <p:ph type="body" idx="1"/>
          </p:nvPr>
        </p:nvSpPr>
        <p:spPr>
          <a:xfrm>
            <a:off x="685800" y="2666882"/>
            <a:ext cx="5486400" cy="3667334"/>
          </a:xfrm>
        </p:spPr>
        <p:txBody>
          <a:bodyPr/>
          <a:lstStyle/>
          <a:p>
            <a:r>
              <a:rPr lang="en-US" sz="1600" dirty="0"/>
              <a:t>The final section of the district dashboard show</a:t>
            </a:r>
            <a:r>
              <a:rPr lang="en-US" sz="1600" b="1" dirty="0"/>
              <a:t>s</a:t>
            </a:r>
            <a:r>
              <a:rPr lang="en-US" sz="1600" dirty="0"/>
              <a:t> the status of applications and invitations in the district. Detailed reports can be obtain</a:t>
            </a:r>
            <a:r>
              <a:rPr lang="en-US" sz="1600" b="0" dirty="0"/>
              <a:t>ed</a:t>
            </a:r>
            <a:r>
              <a:rPr lang="en-US" sz="1600" dirty="0"/>
              <a:t> by clicking on the download report arrow for each category.  </a:t>
            </a:r>
            <a:r>
              <a:rPr lang="en-US" sz="1600" b="1" dirty="0"/>
              <a:t>The boxed arrows in each of these two sections will direct you to the Application and Invitation Manager apps.</a:t>
            </a:r>
            <a:endParaRPr lang="en-US" sz="1600" dirty="0"/>
          </a:p>
        </p:txBody>
      </p:sp>
      <p:sp>
        <p:nvSpPr>
          <p:cNvPr id="4" name="Slide Number Placeholder 3"/>
          <p:cNvSpPr>
            <a:spLocks noGrp="1"/>
          </p:cNvSpPr>
          <p:nvPr>
            <p:ph type="sldNum" sz="quarter" idx="5"/>
          </p:nvPr>
        </p:nvSpPr>
        <p:spPr/>
        <p:txBody>
          <a:bodyPr/>
          <a:lstStyle/>
          <a:p>
            <a:fld id="{C885600C-E932-4902-966A-9D4C9E378BAC}" type="slidenum">
              <a:rPr lang="en-US" smtClean="0"/>
              <a:t>22</a:t>
            </a:fld>
            <a:endParaRPr lang="en-US"/>
          </a:p>
        </p:txBody>
      </p:sp>
    </p:spTree>
    <p:extLst>
      <p:ext uri="{BB962C8B-B14F-4D97-AF65-F5344CB8AC3E}">
        <p14:creationId xmlns:p14="http://schemas.microsoft.com/office/powerpoint/2010/main" val="3099135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4050" y="409575"/>
            <a:ext cx="3009900" cy="1693863"/>
          </a:xfrm>
        </p:spPr>
      </p:sp>
      <p:sp>
        <p:nvSpPr>
          <p:cNvPr id="3" name="Notes Placeholder 2"/>
          <p:cNvSpPr>
            <a:spLocks noGrp="1"/>
          </p:cNvSpPr>
          <p:nvPr>
            <p:ph type="body" idx="1"/>
          </p:nvPr>
        </p:nvSpPr>
        <p:spPr>
          <a:xfrm>
            <a:off x="433137" y="2294021"/>
            <a:ext cx="6063916" cy="6116553"/>
          </a:xfrm>
        </p:spPr>
        <p:txBody>
          <a:bodyPr/>
          <a:lstStyle/>
          <a:p>
            <a:r>
              <a:rPr lang="en-US" b="1" dirty="0">
                <a:ea typeface="Calibri" panose="020F0502020204030204" pitchFamily="34" charset="0"/>
              </a:rPr>
              <a:t>Commissioner Tools Reports</a:t>
            </a:r>
          </a:p>
          <a:p>
            <a:r>
              <a:rPr lang="en-US" b="0" dirty="0">
                <a:ea typeface="Calibri" panose="020F0502020204030204" pitchFamily="34" charset="0"/>
              </a:rPr>
              <a:t>These are key Commissioner Tools reports that you can use to monitor unit service in your council:</a:t>
            </a:r>
            <a:endParaRPr lang="en-US" dirty="0">
              <a:ea typeface="Calibri" panose="020F0502020204030204" pitchFamily="34" charset="0"/>
            </a:endParaRPr>
          </a:p>
          <a:p>
            <a:pPr marL="302066" indent="-302066">
              <a:buFont typeface="Arial" panose="020B0604020202020204" pitchFamily="34" charset="0"/>
              <a:buChar char="•"/>
            </a:pPr>
            <a:endParaRPr lang="en-US" dirty="0">
              <a:ea typeface="Calibri" panose="020F0502020204030204" pitchFamily="34" charset="0"/>
            </a:endParaRPr>
          </a:p>
          <a:p>
            <a:pPr marL="171450" indent="-171450">
              <a:buFont typeface="Arial" panose="020B0604020202020204" pitchFamily="34" charset="0"/>
              <a:buChar char="•"/>
            </a:pPr>
            <a:r>
              <a:rPr lang="en-US" b="1" dirty="0">
                <a:ea typeface="Calibri" panose="020F0502020204030204" pitchFamily="34" charset="0"/>
              </a:rPr>
              <a:t>Unit Connection History </a:t>
            </a:r>
            <a:r>
              <a:rPr lang="en-US" b="0" dirty="0">
                <a:ea typeface="Calibri" panose="020F0502020204030204" pitchFamily="34" charset="0"/>
              </a:rPr>
              <a:t>report shows the </a:t>
            </a:r>
            <a:r>
              <a:rPr lang="en-US" sz="1200" b="0" i="0" kern="1200" dirty="0">
                <a:solidFill>
                  <a:schemeClr val="tx1"/>
                </a:solidFill>
                <a:effectLst/>
                <a:latin typeface="+mn-lt"/>
                <a:ea typeface="+mn-ea"/>
                <a:cs typeface="+mn-cs"/>
              </a:rPr>
              <a:t>Unit Connections History for each unit.</a:t>
            </a:r>
            <a:endParaRPr lang="en-US" b="1" dirty="0">
              <a:ea typeface="Calibri" panose="020F0502020204030204" pitchFamily="34" charset="0"/>
            </a:endParaRPr>
          </a:p>
          <a:p>
            <a:pPr marL="171450" indent="-171450">
              <a:buFont typeface="Arial" panose="020B0604020202020204" pitchFamily="34" charset="0"/>
              <a:buChar char="•"/>
            </a:pPr>
            <a:r>
              <a:rPr lang="en-US" b="1" dirty="0">
                <a:ea typeface="Calibri" panose="020F0502020204030204" pitchFamily="34" charset="0"/>
              </a:rPr>
              <a:t>Unit Metric Status Report</a:t>
            </a:r>
            <a:r>
              <a:rPr lang="en-US" sz="1200" b="0" i="0" kern="1200" dirty="0">
                <a:solidFill>
                  <a:schemeClr val="tx1"/>
                </a:solidFill>
                <a:effectLst/>
                <a:latin typeface="+mn-lt"/>
                <a:ea typeface="+mn-ea"/>
                <a:cs typeface="+mn-cs"/>
              </a:rPr>
              <a:t> shows the metrics achieved/completed for each unit.</a:t>
            </a:r>
            <a:endParaRPr lang="en-US" b="1" dirty="0">
              <a:ea typeface="Calibri" panose="020F0502020204030204" pitchFamily="34" charset="0"/>
            </a:endParaRPr>
          </a:p>
          <a:p>
            <a:pPr marL="171450" indent="-171450">
              <a:buFont typeface="Arial" panose="020B0604020202020204" pitchFamily="34" charset="0"/>
              <a:buChar char="•"/>
            </a:pPr>
            <a:r>
              <a:rPr lang="en-US" b="1" dirty="0">
                <a:ea typeface="Calibri" panose="020F0502020204030204" pitchFamily="34" charset="0"/>
              </a:rPr>
              <a:t>District Contact Status</a:t>
            </a:r>
            <a:r>
              <a:rPr lang="en-US" dirty="0">
                <a:ea typeface="Calibri" panose="020F0502020204030204" pitchFamily="34" charset="0"/>
              </a:rPr>
              <a:t> report provides information on </a:t>
            </a:r>
            <a:r>
              <a:rPr lang="en-US" sz="1200" b="0" i="0" kern="1200" dirty="0">
                <a:solidFill>
                  <a:schemeClr val="tx1"/>
                </a:solidFill>
                <a:effectLst/>
                <a:latin typeface="+mn-lt"/>
                <a:ea typeface="+mn-ea"/>
                <a:cs typeface="+mn-cs"/>
              </a:rPr>
              <a:t>units with the number of connections made during the year, spread by month</a:t>
            </a:r>
            <a:r>
              <a:rPr lang="en-US" dirty="0">
                <a:ea typeface="Calibri" panose="020F0502020204030204" pitchFamily="34" charset="0"/>
              </a:rPr>
              <a:t>.</a:t>
            </a:r>
            <a:endParaRPr lang="en-US" dirty="0"/>
          </a:p>
          <a:p>
            <a:pPr marL="171450" lvl="0" indent="-171450">
              <a:buFont typeface="Arial" panose="020B0604020202020204" pitchFamily="34" charset="0"/>
              <a:buChar char="•"/>
              <a:defRPr/>
            </a:pPr>
            <a:r>
              <a:rPr lang="en-US" b="1" dirty="0">
                <a:ea typeface="Calibri" panose="020F0502020204030204" pitchFamily="34" charset="0"/>
                <a:cs typeface="Calibri" panose="020F0502020204030204" pitchFamily="34" charset="0"/>
              </a:rPr>
              <a:t>Priority Needs Units </a:t>
            </a:r>
            <a:r>
              <a:rPr lang="en-US" dirty="0">
                <a:ea typeface="Calibri" panose="020F0502020204030204" pitchFamily="34" charset="0"/>
                <a:cs typeface="Calibri" panose="020F0502020204030204" pitchFamily="34" charset="0"/>
              </a:rPr>
              <a:t>is a tool that identifies units within the district that require support. These units need help now. In a district that might have limited commissioner resources, you can use the information in this report to assign commissioners to the units with the greatest need for assistance. </a:t>
            </a:r>
            <a:endParaRPr lang="en-US" dirty="0"/>
          </a:p>
          <a:p>
            <a:pPr marL="171450" indent="-171450">
              <a:buFont typeface="Arial" panose="020B0604020202020204" pitchFamily="34" charset="0"/>
              <a:buChar char="•"/>
            </a:pPr>
            <a:r>
              <a:rPr lang="en-US" b="1" dirty="0"/>
              <a:t>Roundtable Attendance </a:t>
            </a:r>
            <a:r>
              <a:rPr lang="en-US" dirty="0"/>
              <a:t>report </a:t>
            </a:r>
            <a:r>
              <a:rPr lang="en-US" sz="1200" b="0" i="0" kern="1200" dirty="0">
                <a:solidFill>
                  <a:schemeClr val="tx1"/>
                </a:solidFill>
                <a:effectLst/>
                <a:latin typeface="+mn-lt"/>
                <a:ea typeface="+mn-ea"/>
                <a:cs typeface="+mn-cs"/>
              </a:rPr>
              <a:t>shows roundtable attendance spread by month for units (excludes Posts and Clubs).</a:t>
            </a:r>
          </a:p>
          <a:p>
            <a:endParaRPr lang="en-US" dirty="0"/>
          </a:p>
          <a:p>
            <a:r>
              <a:rPr lang="en-US" dirty="0"/>
              <a:t>An assistant council commissioner can generate this information for you monthly so that you can keep district commissioners accountable for unit service in their districts. </a:t>
            </a:r>
          </a:p>
        </p:txBody>
      </p:sp>
      <p:sp>
        <p:nvSpPr>
          <p:cNvPr id="4" name="Slide Number Placeholder 3"/>
          <p:cNvSpPr>
            <a:spLocks noGrp="1"/>
          </p:cNvSpPr>
          <p:nvPr>
            <p:ph type="sldNum" sz="quarter" idx="5"/>
          </p:nvPr>
        </p:nvSpPr>
        <p:spPr/>
        <p:txBody>
          <a:bodyPr/>
          <a:lstStyle/>
          <a:p>
            <a:fld id="{14291AA4-A2DD-4BC1-BADB-D354EB139AA1}" type="slidenum">
              <a:rPr lang="en-US" smtClean="0"/>
              <a:t>23</a:t>
            </a:fld>
            <a:endParaRPr lang="en-US"/>
          </a:p>
        </p:txBody>
      </p:sp>
    </p:spTree>
    <p:extLst>
      <p:ext uri="{BB962C8B-B14F-4D97-AF65-F5344CB8AC3E}">
        <p14:creationId xmlns:p14="http://schemas.microsoft.com/office/powerpoint/2010/main" val="1584153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5D855-44B7-E657-BAD2-D10BA24E91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C4AA76-3F15-4404-8797-C41996AFA171}"/>
              </a:ext>
            </a:extLst>
          </p:cNvPr>
          <p:cNvSpPr>
            <a:spLocks noGrp="1" noRot="1" noChangeAspect="1"/>
          </p:cNvSpPr>
          <p:nvPr>
            <p:ph type="sldImg"/>
          </p:nvPr>
        </p:nvSpPr>
        <p:spPr>
          <a:xfrm>
            <a:off x="1924050" y="409575"/>
            <a:ext cx="3009900" cy="1693863"/>
          </a:xfrm>
        </p:spPr>
      </p:sp>
      <p:sp>
        <p:nvSpPr>
          <p:cNvPr id="3" name="Notes Placeholder 2">
            <a:extLst>
              <a:ext uri="{FF2B5EF4-FFF2-40B4-BE49-F238E27FC236}">
                <a16:creationId xmlns:a16="http://schemas.microsoft.com/office/drawing/2014/main" id="{FF68F90B-FDDF-1858-1CAB-55BBD3A82C84}"/>
              </a:ext>
            </a:extLst>
          </p:cNvPr>
          <p:cNvSpPr>
            <a:spLocks noGrp="1"/>
          </p:cNvSpPr>
          <p:nvPr>
            <p:ph type="body" idx="1"/>
          </p:nvPr>
        </p:nvSpPr>
        <p:spPr>
          <a:xfrm>
            <a:off x="433137" y="2294021"/>
            <a:ext cx="6063916" cy="6116553"/>
          </a:xfrm>
        </p:spPr>
        <p:txBody>
          <a:bodyPr/>
          <a:lstStyle/>
          <a:p>
            <a:r>
              <a:rPr lang="en-US" b="1" dirty="0">
                <a:ea typeface="Calibri" panose="020F0502020204030204" pitchFamily="34" charset="0"/>
              </a:rPr>
              <a:t>Commissioner Tools Reports</a:t>
            </a:r>
          </a:p>
          <a:p>
            <a:r>
              <a:rPr lang="en-US" b="0" dirty="0">
                <a:ea typeface="Calibri" panose="020F0502020204030204" pitchFamily="34" charset="0"/>
              </a:rPr>
              <a:t>These are key Commissioner Tools reports that you can use to monitor unit service in your council:</a:t>
            </a:r>
            <a:endParaRPr lang="en-US" dirty="0">
              <a:ea typeface="Calibri" panose="020F0502020204030204" pitchFamily="34" charset="0"/>
            </a:endParaRPr>
          </a:p>
          <a:p>
            <a:pPr marL="302066" indent="-302066">
              <a:buFont typeface="Arial" panose="020B0604020202020204" pitchFamily="34" charset="0"/>
              <a:buChar char="•"/>
            </a:pPr>
            <a:endParaRPr lang="en-US" dirty="0">
              <a:ea typeface="Calibri" panose="020F0502020204030204" pitchFamily="34" charset="0"/>
            </a:endParaRPr>
          </a:p>
          <a:p>
            <a:pPr marL="171450" indent="-171450">
              <a:buFont typeface="Arial" panose="020B0604020202020204" pitchFamily="34" charset="0"/>
              <a:buChar char="•"/>
            </a:pPr>
            <a:r>
              <a:rPr lang="en-US" b="1" dirty="0">
                <a:ea typeface="Calibri" panose="020F0502020204030204" pitchFamily="34" charset="0"/>
              </a:rPr>
              <a:t>Unit Connection History </a:t>
            </a:r>
            <a:r>
              <a:rPr lang="en-US" b="0" dirty="0">
                <a:ea typeface="Calibri" panose="020F0502020204030204" pitchFamily="34" charset="0"/>
              </a:rPr>
              <a:t>report shows the </a:t>
            </a:r>
            <a:r>
              <a:rPr lang="en-US" sz="1200" b="0" i="0" kern="1200" dirty="0">
                <a:solidFill>
                  <a:schemeClr val="tx1"/>
                </a:solidFill>
                <a:effectLst/>
                <a:latin typeface="+mn-lt"/>
                <a:ea typeface="+mn-ea"/>
                <a:cs typeface="+mn-cs"/>
              </a:rPr>
              <a:t>Unit Connections History for each unit.</a:t>
            </a:r>
            <a:endParaRPr lang="en-US" b="1" dirty="0">
              <a:ea typeface="Calibri" panose="020F0502020204030204" pitchFamily="34" charset="0"/>
            </a:endParaRPr>
          </a:p>
          <a:p>
            <a:pPr marL="171450" indent="-171450">
              <a:buFont typeface="Arial" panose="020B0604020202020204" pitchFamily="34" charset="0"/>
              <a:buChar char="•"/>
            </a:pPr>
            <a:r>
              <a:rPr lang="en-US" b="1" dirty="0">
                <a:ea typeface="Calibri" panose="020F0502020204030204" pitchFamily="34" charset="0"/>
              </a:rPr>
              <a:t>Unit Metric Status Report</a:t>
            </a:r>
            <a:r>
              <a:rPr lang="en-US" sz="1200" b="0" i="0" kern="1200" dirty="0">
                <a:solidFill>
                  <a:schemeClr val="tx1"/>
                </a:solidFill>
                <a:effectLst/>
                <a:latin typeface="+mn-lt"/>
                <a:ea typeface="+mn-ea"/>
                <a:cs typeface="+mn-cs"/>
              </a:rPr>
              <a:t> shows the metrics achieved/completed for each unit.</a:t>
            </a:r>
            <a:endParaRPr lang="en-US" b="1" dirty="0">
              <a:ea typeface="Calibri" panose="020F0502020204030204" pitchFamily="34" charset="0"/>
            </a:endParaRPr>
          </a:p>
          <a:p>
            <a:pPr marL="171450" indent="-171450">
              <a:buFont typeface="Arial" panose="020B0604020202020204" pitchFamily="34" charset="0"/>
              <a:buChar char="•"/>
            </a:pPr>
            <a:r>
              <a:rPr lang="en-US" b="1" dirty="0">
                <a:ea typeface="Calibri" panose="020F0502020204030204" pitchFamily="34" charset="0"/>
              </a:rPr>
              <a:t>District Contact Status</a:t>
            </a:r>
            <a:r>
              <a:rPr lang="en-US" dirty="0">
                <a:ea typeface="Calibri" panose="020F0502020204030204" pitchFamily="34" charset="0"/>
              </a:rPr>
              <a:t> report provides information on </a:t>
            </a:r>
            <a:r>
              <a:rPr lang="en-US" sz="1200" b="0" i="0" kern="1200" dirty="0">
                <a:solidFill>
                  <a:schemeClr val="tx1"/>
                </a:solidFill>
                <a:effectLst/>
                <a:latin typeface="+mn-lt"/>
                <a:ea typeface="+mn-ea"/>
                <a:cs typeface="+mn-cs"/>
              </a:rPr>
              <a:t>units with the number of connections made during the year, spread by month</a:t>
            </a:r>
            <a:r>
              <a:rPr lang="en-US" dirty="0">
                <a:ea typeface="Calibri" panose="020F0502020204030204" pitchFamily="34" charset="0"/>
              </a:rPr>
              <a:t>.</a:t>
            </a:r>
            <a:endParaRPr lang="en-US" dirty="0"/>
          </a:p>
          <a:p>
            <a:pPr marL="171450" lvl="0" indent="-171450">
              <a:buFont typeface="Arial" panose="020B0604020202020204" pitchFamily="34" charset="0"/>
              <a:buChar char="•"/>
              <a:defRPr/>
            </a:pPr>
            <a:r>
              <a:rPr lang="en-US" b="1" dirty="0">
                <a:ea typeface="Calibri" panose="020F0502020204030204" pitchFamily="34" charset="0"/>
                <a:cs typeface="Calibri" panose="020F0502020204030204" pitchFamily="34" charset="0"/>
              </a:rPr>
              <a:t>Priority Needs Units </a:t>
            </a:r>
            <a:r>
              <a:rPr lang="en-US" dirty="0">
                <a:ea typeface="Calibri" panose="020F0502020204030204" pitchFamily="34" charset="0"/>
                <a:cs typeface="Calibri" panose="020F0502020204030204" pitchFamily="34" charset="0"/>
              </a:rPr>
              <a:t>is a tool that identifies units within the district that require support. These units need help now. In a district that might have limited commissioner resources, you can use the information in this report to assign commissioners to the units with the greatest need for assistance. </a:t>
            </a:r>
            <a:endParaRPr lang="en-US" dirty="0"/>
          </a:p>
          <a:p>
            <a:pPr marL="171450" indent="-171450">
              <a:buFont typeface="Arial" panose="020B0604020202020204" pitchFamily="34" charset="0"/>
              <a:buChar char="•"/>
            </a:pPr>
            <a:r>
              <a:rPr lang="en-US" b="1" dirty="0"/>
              <a:t>Roundtable Attendance </a:t>
            </a:r>
            <a:r>
              <a:rPr lang="en-US" dirty="0"/>
              <a:t>report </a:t>
            </a:r>
            <a:r>
              <a:rPr lang="en-US" sz="1200" b="0" i="0" kern="1200" dirty="0">
                <a:solidFill>
                  <a:schemeClr val="tx1"/>
                </a:solidFill>
                <a:effectLst/>
                <a:latin typeface="+mn-lt"/>
                <a:ea typeface="+mn-ea"/>
                <a:cs typeface="+mn-cs"/>
              </a:rPr>
              <a:t>shows roundtable attendance spread by month for units (excludes Posts and Clubs).</a:t>
            </a:r>
          </a:p>
          <a:p>
            <a:endParaRPr lang="en-US" dirty="0"/>
          </a:p>
          <a:p>
            <a:r>
              <a:rPr lang="en-US" dirty="0"/>
              <a:t>An assistant council commissioner can generate this information for you monthly so that you can keep district commissioners accountable for unit service in their districts. </a:t>
            </a:r>
          </a:p>
        </p:txBody>
      </p:sp>
      <p:sp>
        <p:nvSpPr>
          <p:cNvPr id="4" name="Slide Number Placeholder 3">
            <a:extLst>
              <a:ext uri="{FF2B5EF4-FFF2-40B4-BE49-F238E27FC236}">
                <a16:creationId xmlns:a16="http://schemas.microsoft.com/office/drawing/2014/main" id="{FBFB9641-8515-8C86-A064-E9CD23E6664E}"/>
              </a:ext>
            </a:extLst>
          </p:cNvPr>
          <p:cNvSpPr>
            <a:spLocks noGrp="1"/>
          </p:cNvSpPr>
          <p:nvPr>
            <p:ph type="sldNum" sz="quarter" idx="5"/>
          </p:nvPr>
        </p:nvSpPr>
        <p:spPr/>
        <p:txBody>
          <a:bodyPr/>
          <a:lstStyle/>
          <a:p>
            <a:fld id="{14291AA4-A2DD-4BC1-BADB-D354EB139AA1}" type="slidenum">
              <a:rPr lang="en-US" smtClean="0"/>
              <a:t>24</a:t>
            </a:fld>
            <a:endParaRPr lang="en-US"/>
          </a:p>
        </p:txBody>
      </p:sp>
    </p:spTree>
    <p:extLst>
      <p:ext uri="{BB962C8B-B14F-4D97-AF65-F5344CB8AC3E}">
        <p14:creationId xmlns:p14="http://schemas.microsoft.com/office/powerpoint/2010/main" val="3507355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5A390-98DF-61E7-83F7-4A70019B37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2CBA4F-D321-6745-B8CF-410F0167F35A}"/>
              </a:ext>
            </a:extLst>
          </p:cNvPr>
          <p:cNvSpPr>
            <a:spLocks noGrp="1" noRot="1" noChangeAspect="1"/>
          </p:cNvSpPr>
          <p:nvPr>
            <p:ph type="sldImg"/>
          </p:nvPr>
        </p:nvSpPr>
        <p:spPr>
          <a:xfrm>
            <a:off x="1924050" y="409575"/>
            <a:ext cx="3009900" cy="1693863"/>
          </a:xfrm>
        </p:spPr>
      </p:sp>
      <p:sp>
        <p:nvSpPr>
          <p:cNvPr id="3" name="Notes Placeholder 2">
            <a:extLst>
              <a:ext uri="{FF2B5EF4-FFF2-40B4-BE49-F238E27FC236}">
                <a16:creationId xmlns:a16="http://schemas.microsoft.com/office/drawing/2014/main" id="{B2964B1E-30EC-5B67-EB4A-650505C3753B}"/>
              </a:ext>
            </a:extLst>
          </p:cNvPr>
          <p:cNvSpPr>
            <a:spLocks noGrp="1"/>
          </p:cNvSpPr>
          <p:nvPr>
            <p:ph type="body" idx="1"/>
          </p:nvPr>
        </p:nvSpPr>
        <p:spPr>
          <a:xfrm>
            <a:off x="433137" y="2294021"/>
            <a:ext cx="6063916" cy="6116553"/>
          </a:xfrm>
        </p:spPr>
        <p:txBody>
          <a:bodyPr/>
          <a:lstStyle/>
          <a:p>
            <a:r>
              <a:rPr lang="en-US" b="1" dirty="0">
                <a:ea typeface="Calibri" panose="020F0502020204030204" pitchFamily="34" charset="0"/>
              </a:rPr>
              <a:t>Commissioner Tools Reports</a:t>
            </a:r>
          </a:p>
          <a:p>
            <a:r>
              <a:rPr lang="en-US" b="0" dirty="0">
                <a:ea typeface="Calibri" panose="020F0502020204030204" pitchFamily="34" charset="0"/>
              </a:rPr>
              <a:t>These are key Commissioner Tools reports that you can use to monitor unit service in your council:</a:t>
            </a:r>
            <a:endParaRPr lang="en-US" dirty="0">
              <a:ea typeface="Calibri" panose="020F0502020204030204" pitchFamily="34" charset="0"/>
            </a:endParaRPr>
          </a:p>
          <a:p>
            <a:pPr marL="302066" indent="-302066">
              <a:buFont typeface="Arial" panose="020B0604020202020204" pitchFamily="34" charset="0"/>
              <a:buChar char="•"/>
            </a:pPr>
            <a:endParaRPr lang="en-US" dirty="0">
              <a:ea typeface="Calibri" panose="020F0502020204030204" pitchFamily="34" charset="0"/>
            </a:endParaRPr>
          </a:p>
          <a:p>
            <a:pPr marL="171450" indent="-171450">
              <a:buFont typeface="Arial" panose="020B0604020202020204" pitchFamily="34" charset="0"/>
              <a:buChar char="•"/>
            </a:pPr>
            <a:r>
              <a:rPr lang="en-US" b="1" dirty="0">
                <a:ea typeface="Calibri" panose="020F0502020204030204" pitchFamily="34" charset="0"/>
              </a:rPr>
              <a:t>Unit Connection History </a:t>
            </a:r>
            <a:r>
              <a:rPr lang="en-US" b="0" dirty="0">
                <a:ea typeface="Calibri" panose="020F0502020204030204" pitchFamily="34" charset="0"/>
              </a:rPr>
              <a:t>report shows the </a:t>
            </a:r>
            <a:r>
              <a:rPr lang="en-US" sz="1200" b="0" i="0" kern="1200" dirty="0">
                <a:solidFill>
                  <a:schemeClr val="tx1"/>
                </a:solidFill>
                <a:effectLst/>
                <a:latin typeface="+mn-lt"/>
                <a:ea typeface="+mn-ea"/>
                <a:cs typeface="+mn-cs"/>
              </a:rPr>
              <a:t>Unit Connections History for each unit.</a:t>
            </a:r>
            <a:endParaRPr lang="en-US" b="1" dirty="0">
              <a:ea typeface="Calibri" panose="020F0502020204030204" pitchFamily="34" charset="0"/>
            </a:endParaRPr>
          </a:p>
          <a:p>
            <a:pPr marL="171450" indent="-171450">
              <a:buFont typeface="Arial" panose="020B0604020202020204" pitchFamily="34" charset="0"/>
              <a:buChar char="•"/>
            </a:pPr>
            <a:r>
              <a:rPr lang="en-US" b="1" dirty="0">
                <a:ea typeface="Calibri" panose="020F0502020204030204" pitchFamily="34" charset="0"/>
              </a:rPr>
              <a:t>Unit Metric Status Report</a:t>
            </a:r>
            <a:r>
              <a:rPr lang="en-US" sz="1200" b="0" i="0" kern="1200" dirty="0">
                <a:solidFill>
                  <a:schemeClr val="tx1"/>
                </a:solidFill>
                <a:effectLst/>
                <a:latin typeface="+mn-lt"/>
                <a:ea typeface="+mn-ea"/>
                <a:cs typeface="+mn-cs"/>
              </a:rPr>
              <a:t> shows the metrics achieved/completed for each unit.</a:t>
            </a:r>
            <a:endParaRPr lang="en-US" b="1" dirty="0">
              <a:ea typeface="Calibri" panose="020F0502020204030204" pitchFamily="34" charset="0"/>
            </a:endParaRPr>
          </a:p>
          <a:p>
            <a:pPr marL="171450" indent="-171450">
              <a:buFont typeface="Arial" panose="020B0604020202020204" pitchFamily="34" charset="0"/>
              <a:buChar char="•"/>
            </a:pPr>
            <a:r>
              <a:rPr lang="en-US" b="1" dirty="0">
                <a:ea typeface="Calibri" panose="020F0502020204030204" pitchFamily="34" charset="0"/>
              </a:rPr>
              <a:t>District Contact Status</a:t>
            </a:r>
            <a:r>
              <a:rPr lang="en-US" dirty="0">
                <a:ea typeface="Calibri" panose="020F0502020204030204" pitchFamily="34" charset="0"/>
              </a:rPr>
              <a:t> report provides information on </a:t>
            </a:r>
            <a:r>
              <a:rPr lang="en-US" sz="1200" b="0" i="0" kern="1200" dirty="0">
                <a:solidFill>
                  <a:schemeClr val="tx1"/>
                </a:solidFill>
                <a:effectLst/>
                <a:latin typeface="+mn-lt"/>
                <a:ea typeface="+mn-ea"/>
                <a:cs typeface="+mn-cs"/>
              </a:rPr>
              <a:t>units with the number of connections made during the year, spread by month</a:t>
            </a:r>
            <a:r>
              <a:rPr lang="en-US" dirty="0">
                <a:ea typeface="Calibri" panose="020F0502020204030204" pitchFamily="34" charset="0"/>
              </a:rPr>
              <a:t>.</a:t>
            </a:r>
            <a:endParaRPr lang="en-US" dirty="0"/>
          </a:p>
          <a:p>
            <a:pPr marL="171450" lvl="0" indent="-171450">
              <a:buFont typeface="Arial" panose="020B0604020202020204" pitchFamily="34" charset="0"/>
              <a:buChar char="•"/>
              <a:defRPr/>
            </a:pPr>
            <a:r>
              <a:rPr lang="en-US" b="1" dirty="0">
                <a:ea typeface="Calibri" panose="020F0502020204030204" pitchFamily="34" charset="0"/>
                <a:cs typeface="Calibri" panose="020F0502020204030204" pitchFamily="34" charset="0"/>
              </a:rPr>
              <a:t>Priority Needs Units </a:t>
            </a:r>
            <a:r>
              <a:rPr lang="en-US" dirty="0">
                <a:ea typeface="Calibri" panose="020F0502020204030204" pitchFamily="34" charset="0"/>
                <a:cs typeface="Calibri" panose="020F0502020204030204" pitchFamily="34" charset="0"/>
              </a:rPr>
              <a:t>is a tool that identifies units within the district that require support. These units need help now. In a district that might have limited commissioner resources, you can use the information in this report to assign commissioners to the units with the greatest need for assistance. </a:t>
            </a:r>
            <a:endParaRPr lang="en-US" dirty="0"/>
          </a:p>
          <a:p>
            <a:pPr marL="171450" indent="-171450">
              <a:buFont typeface="Arial" panose="020B0604020202020204" pitchFamily="34" charset="0"/>
              <a:buChar char="•"/>
            </a:pPr>
            <a:r>
              <a:rPr lang="en-US" b="1" dirty="0"/>
              <a:t>Roundtable Attendance </a:t>
            </a:r>
            <a:r>
              <a:rPr lang="en-US" dirty="0"/>
              <a:t>report </a:t>
            </a:r>
            <a:r>
              <a:rPr lang="en-US" sz="1200" b="0" i="0" kern="1200" dirty="0">
                <a:solidFill>
                  <a:schemeClr val="tx1"/>
                </a:solidFill>
                <a:effectLst/>
                <a:latin typeface="+mn-lt"/>
                <a:ea typeface="+mn-ea"/>
                <a:cs typeface="+mn-cs"/>
              </a:rPr>
              <a:t>shows roundtable attendance spread by month for units (excludes Posts and Clubs).</a:t>
            </a:r>
          </a:p>
          <a:p>
            <a:endParaRPr lang="en-US" dirty="0"/>
          </a:p>
          <a:p>
            <a:r>
              <a:rPr lang="en-US" dirty="0"/>
              <a:t>An assistant council commissioner can generate this information for you monthly so that you can keep district commissioners accountable for unit service in their districts. </a:t>
            </a:r>
          </a:p>
        </p:txBody>
      </p:sp>
      <p:sp>
        <p:nvSpPr>
          <p:cNvPr id="4" name="Slide Number Placeholder 3">
            <a:extLst>
              <a:ext uri="{FF2B5EF4-FFF2-40B4-BE49-F238E27FC236}">
                <a16:creationId xmlns:a16="http://schemas.microsoft.com/office/drawing/2014/main" id="{E1E2EA04-3D62-2A04-77AD-41A030E300BF}"/>
              </a:ext>
            </a:extLst>
          </p:cNvPr>
          <p:cNvSpPr>
            <a:spLocks noGrp="1"/>
          </p:cNvSpPr>
          <p:nvPr>
            <p:ph type="sldNum" sz="quarter" idx="5"/>
          </p:nvPr>
        </p:nvSpPr>
        <p:spPr/>
        <p:txBody>
          <a:bodyPr/>
          <a:lstStyle/>
          <a:p>
            <a:fld id="{14291AA4-A2DD-4BC1-BADB-D354EB139AA1}" type="slidenum">
              <a:rPr lang="en-US" smtClean="0"/>
              <a:t>25</a:t>
            </a:fld>
            <a:endParaRPr lang="en-US"/>
          </a:p>
        </p:txBody>
      </p:sp>
    </p:spTree>
    <p:extLst>
      <p:ext uri="{BB962C8B-B14F-4D97-AF65-F5344CB8AC3E}">
        <p14:creationId xmlns:p14="http://schemas.microsoft.com/office/powerpoint/2010/main" val="1319593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CB10E-DB29-BAB8-EE4F-C48C570F79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4D461B-22AC-3141-F985-8CD79A0D80DD}"/>
              </a:ext>
            </a:extLst>
          </p:cNvPr>
          <p:cNvSpPr>
            <a:spLocks noGrp="1" noRot="1" noChangeAspect="1"/>
          </p:cNvSpPr>
          <p:nvPr>
            <p:ph type="sldImg"/>
          </p:nvPr>
        </p:nvSpPr>
        <p:spPr>
          <a:xfrm>
            <a:off x="1924050" y="409575"/>
            <a:ext cx="3009900" cy="1693863"/>
          </a:xfrm>
        </p:spPr>
      </p:sp>
      <p:sp>
        <p:nvSpPr>
          <p:cNvPr id="3" name="Notes Placeholder 2">
            <a:extLst>
              <a:ext uri="{FF2B5EF4-FFF2-40B4-BE49-F238E27FC236}">
                <a16:creationId xmlns:a16="http://schemas.microsoft.com/office/drawing/2014/main" id="{5AF8C421-7C35-A355-337F-3C3D45FF9066}"/>
              </a:ext>
            </a:extLst>
          </p:cNvPr>
          <p:cNvSpPr>
            <a:spLocks noGrp="1"/>
          </p:cNvSpPr>
          <p:nvPr>
            <p:ph type="body" idx="1"/>
          </p:nvPr>
        </p:nvSpPr>
        <p:spPr>
          <a:xfrm>
            <a:off x="433137" y="2294021"/>
            <a:ext cx="6063916" cy="6116553"/>
          </a:xfrm>
        </p:spPr>
        <p:txBody>
          <a:bodyPr/>
          <a:lstStyle/>
          <a:p>
            <a:r>
              <a:rPr lang="en-US" b="1" dirty="0">
                <a:ea typeface="Calibri" panose="020F0502020204030204" pitchFamily="34" charset="0"/>
              </a:rPr>
              <a:t>Commissioner Tools Reports</a:t>
            </a:r>
          </a:p>
          <a:p>
            <a:r>
              <a:rPr lang="en-US" b="0" dirty="0">
                <a:ea typeface="Calibri" panose="020F0502020204030204" pitchFamily="34" charset="0"/>
              </a:rPr>
              <a:t>These are key Commissioner Tools reports that you can use to monitor unit service in your council:</a:t>
            </a:r>
            <a:endParaRPr lang="en-US" dirty="0">
              <a:ea typeface="Calibri" panose="020F0502020204030204" pitchFamily="34" charset="0"/>
            </a:endParaRPr>
          </a:p>
          <a:p>
            <a:pPr marL="302066" indent="-302066">
              <a:buFont typeface="Arial" panose="020B0604020202020204" pitchFamily="34" charset="0"/>
              <a:buChar char="•"/>
            </a:pPr>
            <a:endParaRPr lang="en-US" dirty="0">
              <a:ea typeface="Calibri" panose="020F0502020204030204" pitchFamily="34" charset="0"/>
            </a:endParaRPr>
          </a:p>
          <a:p>
            <a:pPr marL="171450" indent="-171450">
              <a:buFont typeface="Arial" panose="020B0604020202020204" pitchFamily="34" charset="0"/>
              <a:buChar char="•"/>
            </a:pPr>
            <a:r>
              <a:rPr lang="en-US" b="1" dirty="0">
                <a:ea typeface="Calibri" panose="020F0502020204030204" pitchFamily="34" charset="0"/>
              </a:rPr>
              <a:t>Unit Connection History </a:t>
            </a:r>
            <a:r>
              <a:rPr lang="en-US" b="0" dirty="0">
                <a:ea typeface="Calibri" panose="020F0502020204030204" pitchFamily="34" charset="0"/>
              </a:rPr>
              <a:t>report shows the </a:t>
            </a:r>
            <a:r>
              <a:rPr lang="en-US" sz="1200" b="0" i="0" kern="1200" dirty="0">
                <a:solidFill>
                  <a:schemeClr val="tx1"/>
                </a:solidFill>
                <a:effectLst/>
                <a:latin typeface="+mn-lt"/>
                <a:ea typeface="+mn-ea"/>
                <a:cs typeface="+mn-cs"/>
              </a:rPr>
              <a:t>Unit Connections History for each unit.</a:t>
            </a:r>
            <a:endParaRPr lang="en-US" b="1" dirty="0">
              <a:ea typeface="Calibri" panose="020F0502020204030204" pitchFamily="34" charset="0"/>
            </a:endParaRPr>
          </a:p>
          <a:p>
            <a:pPr marL="171450" indent="-171450">
              <a:buFont typeface="Arial" panose="020B0604020202020204" pitchFamily="34" charset="0"/>
              <a:buChar char="•"/>
            </a:pPr>
            <a:r>
              <a:rPr lang="en-US" b="1" dirty="0">
                <a:ea typeface="Calibri" panose="020F0502020204030204" pitchFamily="34" charset="0"/>
              </a:rPr>
              <a:t>Unit Metric Status Report</a:t>
            </a:r>
            <a:r>
              <a:rPr lang="en-US" sz="1200" b="0" i="0" kern="1200" dirty="0">
                <a:solidFill>
                  <a:schemeClr val="tx1"/>
                </a:solidFill>
                <a:effectLst/>
                <a:latin typeface="+mn-lt"/>
                <a:ea typeface="+mn-ea"/>
                <a:cs typeface="+mn-cs"/>
              </a:rPr>
              <a:t> shows the metrics achieved/completed for each unit.</a:t>
            </a:r>
            <a:endParaRPr lang="en-US" b="1" dirty="0">
              <a:ea typeface="Calibri" panose="020F0502020204030204" pitchFamily="34" charset="0"/>
            </a:endParaRPr>
          </a:p>
          <a:p>
            <a:pPr marL="171450" indent="-171450">
              <a:buFont typeface="Arial" panose="020B0604020202020204" pitchFamily="34" charset="0"/>
              <a:buChar char="•"/>
            </a:pPr>
            <a:r>
              <a:rPr lang="en-US" b="1" dirty="0">
                <a:ea typeface="Calibri" panose="020F0502020204030204" pitchFamily="34" charset="0"/>
              </a:rPr>
              <a:t>District Contact Status</a:t>
            </a:r>
            <a:r>
              <a:rPr lang="en-US" dirty="0">
                <a:ea typeface="Calibri" panose="020F0502020204030204" pitchFamily="34" charset="0"/>
              </a:rPr>
              <a:t> report provides information on </a:t>
            </a:r>
            <a:r>
              <a:rPr lang="en-US" sz="1200" b="0" i="0" kern="1200" dirty="0">
                <a:solidFill>
                  <a:schemeClr val="tx1"/>
                </a:solidFill>
                <a:effectLst/>
                <a:latin typeface="+mn-lt"/>
                <a:ea typeface="+mn-ea"/>
                <a:cs typeface="+mn-cs"/>
              </a:rPr>
              <a:t>units with the number of connections made during the year, spread by month</a:t>
            </a:r>
            <a:r>
              <a:rPr lang="en-US" dirty="0">
                <a:ea typeface="Calibri" panose="020F0502020204030204" pitchFamily="34" charset="0"/>
              </a:rPr>
              <a:t>.</a:t>
            </a:r>
            <a:endParaRPr lang="en-US" dirty="0"/>
          </a:p>
          <a:p>
            <a:pPr marL="171450" lvl="0" indent="-171450">
              <a:buFont typeface="Arial" panose="020B0604020202020204" pitchFamily="34" charset="0"/>
              <a:buChar char="•"/>
              <a:defRPr/>
            </a:pPr>
            <a:r>
              <a:rPr lang="en-US" b="1" dirty="0">
                <a:ea typeface="Calibri" panose="020F0502020204030204" pitchFamily="34" charset="0"/>
                <a:cs typeface="Calibri" panose="020F0502020204030204" pitchFamily="34" charset="0"/>
              </a:rPr>
              <a:t>Priority Needs Units </a:t>
            </a:r>
            <a:r>
              <a:rPr lang="en-US" dirty="0">
                <a:ea typeface="Calibri" panose="020F0502020204030204" pitchFamily="34" charset="0"/>
                <a:cs typeface="Calibri" panose="020F0502020204030204" pitchFamily="34" charset="0"/>
              </a:rPr>
              <a:t>is a tool that identifies units within the district that require support. These units need help now. In a district that might have limited commissioner resources, you can use the information in this report to assign commissioners to the units with the greatest need for assistance. </a:t>
            </a:r>
            <a:endParaRPr lang="en-US" dirty="0"/>
          </a:p>
          <a:p>
            <a:pPr marL="171450" indent="-171450">
              <a:buFont typeface="Arial" panose="020B0604020202020204" pitchFamily="34" charset="0"/>
              <a:buChar char="•"/>
            </a:pPr>
            <a:r>
              <a:rPr lang="en-US" b="1" dirty="0"/>
              <a:t>Roundtable Attendance </a:t>
            </a:r>
            <a:r>
              <a:rPr lang="en-US" dirty="0"/>
              <a:t>report </a:t>
            </a:r>
            <a:r>
              <a:rPr lang="en-US" sz="1200" b="0" i="0" kern="1200" dirty="0">
                <a:solidFill>
                  <a:schemeClr val="tx1"/>
                </a:solidFill>
                <a:effectLst/>
                <a:latin typeface="+mn-lt"/>
                <a:ea typeface="+mn-ea"/>
                <a:cs typeface="+mn-cs"/>
              </a:rPr>
              <a:t>shows roundtable attendance spread by month for units (excludes Posts and Clubs).</a:t>
            </a:r>
          </a:p>
          <a:p>
            <a:endParaRPr lang="en-US" dirty="0"/>
          </a:p>
          <a:p>
            <a:r>
              <a:rPr lang="en-US" dirty="0"/>
              <a:t>An assistant council commissioner can generate this information for you monthly so that you can keep district commissioners accountable for unit service in their districts. </a:t>
            </a:r>
          </a:p>
        </p:txBody>
      </p:sp>
      <p:sp>
        <p:nvSpPr>
          <p:cNvPr id="4" name="Slide Number Placeholder 3">
            <a:extLst>
              <a:ext uri="{FF2B5EF4-FFF2-40B4-BE49-F238E27FC236}">
                <a16:creationId xmlns:a16="http://schemas.microsoft.com/office/drawing/2014/main" id="{7B9733EA-784A-4F55-B4EE-55BB5F2721B8}"/>
              </a:ext>
            </a:extLst>
          </p:cNvPr>
          <p:cNvSpPr>
            <a:spLocks noGrp="1"/>
          </p:cNvSpPr>
          <p:nvPr>
            <p:ph type="sldNum" sz="quarter" idx="5"/>
          </p:nvPr>
        </p:nvSpPr>
        <p:spPr/>
        <p:txBody>
          <a:bodyPr/>
          <a:lstStyle/>
          <a:p>
            <a:fld id="{14291AA4-A2DD-4BC1-BADB-D354EB139AA1}" type="slidenum">
              <a:rPr lang="en-US" smtClean="0"/>
              <a:t>26</a:t>
            </a:fld>
            <a:endParaRPr lang="en-US"/>
          </a:p>
        </p:txBody>
      </p:sp>
    </p:spTree>
    <p:extLst>
      <p:ext uri="{BB962C8B-B14F-4D97-AF65-F5344CB8AC3E}">
        <p14:creationId xmlns:p14="http://schemas.microsoft.com/office/powerpoint/2010/main" val="727557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EF410-FFCE-5391-0A56-9ED6906782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52A558-7CFC-1529-8981-33154F75F3AD}"/>
              </a:ext>
            </a:extLst>
          </p:cNvPr>
          <p:cNvSpPr>
            <a:spLocks noGrp="1" noRot="1" noChangeAspect="1"/>
          </p:cNvSpPr>
          <p:nvPr>
            <p:ph type="sldImg"/>
          </p:nvPr>
        </p:nvSpPr>
        <p:spPr>
          <a:xfrm>
            <a:off x="1924050" y="409575"/>
            <a:ext cx="3009900" cy="1693863"/>
          </a:xfrm>
        </p:spPr>
      </p:sp>
      <p:sp>
        <p:nvSpPr>
          <p:cNvPr id="3" name="Notes Placeholder 2">
            <a:extLst>
              <a:ext uri="{FF2B5EF4-FFF2-40B4-BE49-F238E27FC236}">
                <a16:creationId xmlns:a16="http://schemas.microsoft.com/office/drawing/2014/main" id="{5A18553D-AF8D-4CC1-CF03-D949AB70779A}"/>
              </a:ext>
            </a:extLst>
          </p:cNvPr>
          <p:cNvSpPr>
            <a:spLocks noGrp="1"/>
          </p:cNvSpPr>
          <p:nvPr>
            <p:ph type="body" idx="1"/>
          </p:nvPr>
        </p:nvSpPr>
        <p:spPr>
          <a:xfrm>
            <a:off x="433137" y="2294021"/>
            <a:ext cx="6063916" cy="6116553"/>
          </a:xfrm>
        </p:spPr>
        <p:txBody>
          <a:bodyPr/>
          <a:lstStyle/>
          <a:p>
            <a:r>
              <a:rPr lang="en-US" b="1" dirty="0">
                <a:ea typeface="Calibri" panose="020F0502020204030204" pitchFamily="34" charset="0"/>
              </a:rPr>
              <a:t>Commissioner Tools Reports</a:t>
            </a:r>
          </a:p>
          <a:p>
            <a:r>
              <a:rPr lang="en-US" b="0" dirty="0">
                <a:ea typeface="Calibri" panose="020F0502020204030204" pitchFamily="34" charset="0"/>
              </a:rPr>
              <a:t>These are key Commissioner Tools reports that you can use to monitor unit service in your council:</a:t>
            </a:r>
            <a:endParaRPr lang="en-US" dirty="0">
              <a:ea typeface="Calibri" panose="020F0502020204030204" pitchFamily="34" charset="0"/>
            </a:endParaRPr>
          </a:p>
          <a:p>
            <a:pPr marL="302066" indent="-302066">
              <a:buFont typeface="Arial" panose="020B0604020202020204" pitchFamily="34" charset="0"/>
              <a:buChar char="•"/>
            </a:pPr>
            <a:endParaRPr lang="en-US" dirty="0">
              <a:ea typeface="Calibri" panose="020F0502020204030204" pitchFamily="34" charset="0"/>
            </a:endParaRPr>
          </a:p>
          <a:p>
            <a:pPr marL="171450" indent="-171450">
              <a:buFont typeface="Arial" panose="020B0604020202020204" pitchFamily="34" charset="0"/>
              <a:buChar char="•"/>
            </a:pPr>
            <a:r>
              <a:rPr lang="en-US" b="1" dirty="0">
                <a:ea typeface="Calibri" panose="020F0502020204030204" pitchFamily="34" charset="0"/>
              </a:rPr>
              <a:t>Unit Connection History </a:t>
            </a:r>
            <a:r>
              <a:rPr lang="en-US" b="0" dirty="0">
                <a:ea typeface="Calibri" panose="020F0502020204030204" pitchFamily="34" charset="0"/>
              </a:rPr>
              <a:t>report shows the </a:t>
            </a:r>
            <a:r>
              <a:rPr lang="en-US" sz="1200" b="0" i="0" kern="1200" dirty="0">
                <a:solidFill>
                  <a:schemeClr val="tx1"/>
                </a:solidFill>
                <a:effectLst/>
                <a:latin typeface="+mn-lt"/>
                <a:ea typeface="+mn-ea"/>
                <a:cs typeface="+mn-cs"/>
              </a:rPr>
              <a:t>Unit Connections History for each unit.</a:t>
            </a:r>
            <a:endParaRPr lang="en-US" b="1" dirty="0">
              <a:ea typeface="Calibri" panose="020F0502020204030204" pitchFamily="34" charset="0"/>
            </a:endParaRPr>
          </a:p>
          <a:p>
            <a:pPr marL="171450" indent="-171450">
              <a:buFont typeface="Arial" panose="020B0604020202020204" pitchFamily="34" charset="0"/>
              <a:buChar char="•"/>
            </a:pPr>
            <a:r>
              <a:rPr lang="en-US" b="1" dirty="0">
                <a:ea typeface="Calibri" panose="020F0502020204030204" pitchFamily="34" charset="0"/>
              </a:rPr>
              <a:t>Unit Metric Status Report</a:t>
            </a:r>
            <a:r>
              <a:rPr lang="en-US" sz="1200" b="0" i="0" kern="1200" dirty="0">
                <a:solidFill>
                  <a:schemeClr val="tx1"/>
                </a:solidFill>
                <a:effectLst/>
                <a:latin typeface="+mn-lt"/>
                <a:ea typeface="+mn-ea"/>
                <a:cs typeface="+mn-cs"/>
              </a:rPr>
              <a:t> shows the metrics achieved/completed for each unit.</a:t>
            </a:r>
            <a:endParaRPr lang="en-US" b="1" dirty="0">
              <a:ea typeface="Calibri" panose="020F0502020204030204" pitchFamily="34" charset="0"/>
            </a:endParaRPr>
          </a:p>
          <a:p>
            <a:pPr marL="171450" indent="-171450">
              <a:buFont typeface="Arial" panose="020B0604020202020204" pitchFamily="34" charset="0"/>
              <a:buChar char="•"/>
            </a:pPr>
            <a:r>
              <a:rPr lang="en-US" b="1" dirty="0">
                <a:ea typeface="Calibri" panose="020F0502020204030204" pitchFamily="34" charset="0"/>
              </a:rPr>
              <a:t>District Contact Status</a:t>
            </a:r>
            <a:r>
              <a:rPr lang="en-US" dirty="0">
                <a:ea typeface="Calibri" panose="020F0502020204030204" pitchFamily="34" charset="0"/>
              </a:rPr>
              <a:t> report provides information on </a:t>
            </a:r>
            <a:r>
              <a:rPr lang="en-US" sz="1200" b="0" i="0" kern="1200" dirty="0">
                <a:solidFill>
                  <a:schemeClr val="tx1"/>
                </a:solidFill>
                <a:effectLst/>
                <a:latin typeface="+mn-lt"/>
                <a:ea typeface="+mn-ea"/>
                <a:cs typeface="+mn-cs"/>
              </a:rPr>
              <a:t>units with the number of connections made during the year, spread by month</a:t>
            </a:r>
            <a:r>
              <a:rPr lang="en-US" dirty="0">
                <a:ea typeface="Calibri" panose="020F0502020204030204" pitchFamily="34" charset="0"/>
              </a:rPr>
              <a:t>.</a:t>
            </a:r>
            <a:endParaRPr lang="en-US" dirty="0"/>
          </a:p>
          <a:p>
            <a:pPr marL="171450" lvl="0" indent="-171450">
              <a:buFont typeface="Arial" panose="020B0604020202020204" pitchFamily="34" charset="0"/>
              <a:buChar char="•"/>
              <a:defRPr/>
            </a:pPr>
            <a:r>
              <a:rPr lang="en-US" b="1" dirty="0">
                <a:ea typeface="Calibri" panose="020F0502020204030204" pitchFamily="34" charset="0"/>
                <a:cs typeface="Calibri" panose="020F0502020204030204" pitchFamily="34" charset="0"/>
              </a:rPr>
              <a:t>Priority Needs Units </a:t>
            </a:r>
            <a:r>
              <a:rPr lang="en-US" dirty="0">
                <a:ea typeface="Calibri" panose="020F0502020204030204" pitchFamily="34" charset="0"/>
                <a:cs typeface="Calibri" panose="020F0502020204030204" pitchFamily="34" charset="0"/>
              </a:rPr>
              <a:t>is a tool that identifies units within the district that require support. These units need help now. In a district that might have limited commissioner resources, you can use the information in this report to assign commissioners to the units with the greatest need for assistance. </a:t>
            </a:r>
            <a:endParaRPr lang="en-US" dirty="0"/>
          </a:p>
          <a:p>
            <a:pPr marL="171450" indent="-171450">
              <a:buFont typeface="Arial" panose="020B0604020202020204" pitchFamily="34" charset="0"/>
              <a:buChar char="•"/>
            </a:pPr>
            <a:r>
              <a:rPr lang="en-US" b="1" dirty="0"/>
              <a:t>Roundtable Attendance </a:t>
            </a:r>
            <a:r>
              <a:rPr lang="en-US" dirty="0"/>
              <a:t>report </a:t>
            </a:r>
            <a:r>
              <a:rPr lang="en-US" sz="1200" b="0" i="0" kern="1200" dirty="0">
                <a:solidFill>
                  <a:schemeClr val="tx1"/>
                </a:solidFill>
                <a:effectLst/>
                <a:latin typeface="+mn-lt"/>
                <a:ea typeface="+mn-ea"/>
                <a:cs typeface="+mn-cs"/>
              </a:rPr>
              <a:t>shows roundtable attendance spread by month for units (excludes Posts and Clubs).</a:t>
            </a:r>
          </a:p>
          <a:p>
            <a:endParaRPr lang="en-US" dirty="0"/>
          </a:p>
          <a:p>
            <a:r>
              <a:rPr lang="en-US" dirty="0"/>
              <a:t>An assistant council commissioner can generate this information for you monthly so that you can keep district commissioners accountable for unit service in their districts. </a:t>
            </a:r>
          </a:p>
        </p:txBody>
      </p:sp>
      <p:sp>
        <p:nvSpPr>
          <p:cNvPr id="4" name="Slide Number Placeholder 3">
            <a:extLst>
              <a:ext uri="{FF2B5EF4-FFF2-40B4-BE49-F238E27FC236}">
                <a16:creationId xmlns:a16="http://schemas.microsoft.com/office/drawing/2014/main" id="{F06A4B07-39F5-AF6F-F307-6A51D6F8D4EC}"/>
              </a:ext>
            </a:extLst>
          </p:cNvPr>
          <p:cNvSpPr>
            <a:spLocks noGrp="1"/>
          </p:cNvSpPr>
          <p:nvPr>
            <p:ph type="sldNum" sz="quarter" idx="5"/>
          </p:nvPr>
        </p:nvSpPr>
        <p:spPr/>
        <p:txBody>
          <a:bodyPr/>
          <a:lstStyle/>
          <a:p>
            <a:fld id="{14291AA4-A2DD-4BC1-BADB-D354EB139AA1}" type="slidenum">
              <a:rPr lang="en-US" smtClean="0"/>
              <a:t>28</a:t>
            </a:fld>
            <a:endParaRPr lang="en-US"/>
          </a:p>
        </p:txBody>
      </p:sp>
    </p:spTree>
    <p:extLst>
      <p:ext uri="{BB962C8B-B14F-4D97-AF65-F5344CB8AC3E}">
        <p14:creationId xmlns:p14="http://schemas.microsoft.com/office/powerpoint/2010/main" val="1497740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rPr>
              <a:t>This version of commissioner tools puts unit information on a dashboard so that the information a </a:t>
            </a:r>
            <a:r>
              <a:rPr lang="en-US" sz="1200" b="1" kern="1200" dirty="0">
                <a:solidFill>
                  <a:schemeClr val="tx1"/>
                </a:solidFill>
                <a:effectLst/>
              </a:rPr>
              <a:t>commissioner</a:t>
            </a:r>
            <a:r>
              <a:rPr lang="en-US" sz="1200" kern="1200" dirty="0">
                <a:solidFill>
                  <a:schemeClr val="tx1"/>
                </a:solidFill>
                <a:effectLst/>
              </a:rPr>
              <a:t> needs to support units is in one easily accessible location.</a:t>
            </a:r>
            <a:endParaRPr lang="en-US" dirty="0"/>
          </a:p>
        </p:txBody>
      </p:sp>
      <p:sp>
        <p:nvSpPr>
          <p:cNvPr id="4" name="Slide Number Placeholder 3"/>
          <p:cNvSpPr>
            <a:spLocks noGrp="1"/>
          </p:cNvSpPr>
          <p:nvPr>
            <p:ph type="sldNum" sz="quarter" idx="5"/>
          </p:nvPr>
        </p:nvSpPr>
        <p:spPr/>
        <p:txBody>
          <a:bodyPr/>
          <a:lstStyle/>
          <a:p>
            <a:fld id="{C885600C-E932-4902-966A-9D4C9E378BAC}" type="slidenum">
              <a:rPr lang="en-US" smtClean="0"/>
              <a:t>29</a:t>
            </a:fld>
            <a:endParaRPr lang="en-US"/>
          </a:p>
        </p:txBody>
      </p:sp>
    </p:spTree>
    <p:extLst>
      <p:ext uri="{BB962C8B-B14F-4D97-AF65-F5344CB8AC3E}">
        <p14:creationId xmlns:p14="http://schemas.microsoft.com/office/powerpoint/2010/main" val="3108388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2338" y="342900"/>
            <a:ext cx="4730750" cy="2662238"/>
          </a:xfrm>
        </p:spPr>
      </p:sp>
      <p:sp>
        <p:nvSpPr>
          <p:cNvPr id="3" name="Notes Placeholder 2"/>
          <p:cNvSpPr>
            <a:spLocks noGrp="1"/>
          </p:cNvSpPr>
          <p:nvPr>
            <p:ph type="body" idx="1"/>
          </p:nvPr>
        </p:nvSpPr>
        <p:spPr>
          <a:xfrm>
            <a:off x="685800" y="3345689"/>
            <a:ext cx="5486400" cy="3667334"/>
          </a:xfrm>
        </p:spPr>
        <p:txBody>
          <a:bodyPr/>
          <a:lstStyle/>
          <a:p>
            <a:r>
              <a:rPr lang="en-US" sz="1600" kern="1200" dirty="0">
                <a:solidFill>
                  <a:schemeClr val="tx1"/>
                </a:solidFill>
                <a:effectLst/>
              </a:rPr>
              <a:t>This is a view of a district dashboard. </a:t>
            </a:r>
            <a:r>
              <a:rPr lang="en-US" sz="1800" dirty="0">
                <a:solidFill>
                  <a:srgbClr val="333333"/>
                </a:solidFill>
                <a:effectLst/>
                <a:latin typeface="Helvetica" panose="020B0604020202020204" pitchFamily="34" charset="0"/>
                <a:ea typeface="Times New Roman" panose="02020603050405020304" pitchFamily="18" charset="0"/>
              </a:rPr>
              <a:t>It will open after entering Commissioner Tools and selecting Organization Dashboard. This will be the first step whether using the web or mobile versions</a:t>
            </a:r>
            <a:r>
              <a:rPr lang="en-US" sz="1600" kern="1200" dirty="0">
                <a:solidFill>
                  <a:schemeClr val="tx1"/>
                </a:solidFill>
                <a:effectLst/>
              </a:rPr>
              <a:t>. At the top you will see a list of key district leaders. Notice their names are all in blue. The names are hyper links that provide contact information for each person. The top right section shows</a:t>
            </a:r>
            <a:r>
              <a:rPr lang="en-US" sz="1600" b="1" kern="1200" dirty="0">
                <a:solidFill>
                  <a:srgbClr val="FF0000"/>
                </a:solidFill>
                <a:effectLst/>
              </a:rPr>
              <a:t> </a:t>
            </a:r>
            <a:r>
              <a:rPr lang="en-US" sz="1600" kern="1200" dirty="0">
                <a:solidFill>
                  <a:schemeClr val="tx1"/>
                </a:solidFill>
                <a:effectLst/>
              </a:rPr>
              <a:t>the number of units in the district and how many have a commissioner assigned. The Commissioner section shows how many commissioners are registered in the district and </a:t>
            </a:r>
            <a:r>
              <a:rPr lang="en-US" sz="1600" b="1" strike="noStrike" kern="1200" baseline="0" dirty="0">
                <a:solidFill>
                  <a:srgbClr val="FF0000"/>
                </a:solidFill>
                <a:effectLst/>
              </a:rPr>
              <a:t>how many </a:t>
            </a:r>
            <a:r>
              <a:rPr lang="en-US" sz="1600" strike="noStrike" kern="1200" baseline="0" dirty="0">
                <a:solidFill>
                  <a:srgbClr val="FF0000"/>
                </a:solidFill>
                <a:effectLst/>
              </a:rPr>
              <a:t>are</a:t>
            </a:r>
            <a:r>
              <a:rPr lang="en-US" sz="1600" strike="noStrike" kern="1200" dirty="0">
                <a:solidFill>
                  <a:srgbClr val="FF0000"/>
                </a:solidFill>
                <a:effectLst/>
              </a:rPr>
              <a:t> </a:t>
            </a:r>
            <a:r>
              <a:rPr lang="en-US" sz="1600" kern="1200" dirty="0">
                <a:solidFill>
                  <a:schemeClr val="tx1"/>
                </a:solidFill>
                <a:effectLst/>
              </a:rPr>
              <a:t>assigned to a unit(s).</a:t>
            </a:r>
            <a:endParaRPr lang="en-US" sz="1600" dirty="0"/>
          </a:p>
        </p:txBody>
      </p:sp>
      <p:sp>
        <p:nvSpPr>
          <p:cNvPr id="4" name="Slide Number Placeholder 3"/>
          <p:cNvSpPr>
            <a:spLocks noGrp="1"/>
          </p:cNvSpPr>
          <p:nvPr>
            <p:ph type="sldNum" sz="quarter" idx="5"/>
          </p:nvPr>
        </p:nvSpPr>
        <p:spPr/>
        <p:txBody>
          <a:bodyPr/>
          <a:lstStyle/>
          <a:p>
            <a:fld id="{C885600C-E932-4902-966A-9D4C9E378BAC}" type="slidenum">
              <a:rPr lang="en-US" smtClean="0"/>
              <a:t>7</a:t>
            </a:fld>
            <a:endParaRPr lang="en-US"/>
          </a:p>
        </p:txBody>
      </p:sp>
    </p:spTree>
    <p:extLst>
      <p:ext uri="{BB962C8B-B14F-4D97-AF65-F5344CB8AC3E}">
        <p14:creationId xmlns:p14="http://schemas.microsoft.com/office/powerpoint/2010/main" val="2911926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9700" y="295275"/>
            <a:ext cx="3754438" cy="2112963"/>
          </a:xfrm>
        </p:spPr>
      </p:sp>
      <p:sp>
        <p:nvSpPr>
          <p:cNvPr id="3" name="Notes Placeholder 2"/>
          <p:cNvSpPr>
            <a:spLocks noGrp="1"/>
          </p:cNvSpPr>
          <p:nvPr>
            <p:ph type="body" idx="1"/>
          </p:nvPr>
        </p:nvSpPr>
        <p:spPr>
          <a:xfrm>
            <a:off x="543719" y="2603738"/>
            <a:ext cx="5486400" cy="4847352"/>
          </a:xfrm>
        </p:spPr>
        <p:txBody>
          <a:bodyPr/>
          <a:lstStyle/>
          <a:p>
            <a:r>
              <a:rPr lang="en-US" sz="1600" b="0" strike="noStrike" baseline="0" dirty="0"/>
              <a:t>This section displays a summary of the unit metrics across the district and how many units have met each threshold.  It can be viewed for the current state, or by toggling the 3 month and 1 year trends for identifying how that data has changed over time.  Below that is a breakdown of each program by the level of completed metrics.</a:t>
            </a:r>
          </a:p>
          <a:p>
            <a:endParaRPr lang="en-US" sz="1600" b="0" strike="noStrike" baseline="0" dirty="0"/>
          </a:p>
          <a:p>
            <a:r>
              <a:rPr lang="en-US" sz="1600" b="0" strike="noStrike" baseline="0" dirty="0"/>
              <a:t>To understand what each of the metrics are and what the thresholds are, click on the blue icon by the Unit Metrics title.  To understand the significance of how the metrics can be used for helping units, click on the blue icon by the Overall District Summary title.  In each case, a pop-up message will appear.</a:t>
            </a:r>
          </a:p>
          <a:p>
            <a:endParaRPr lang="en-US" sz="1600" b="0" strike="noStrike" baseline="0" dirty="0"/>
          </a:p>
          <a:p>
            <a:r>
              <a:rPr lang="en-US" sz="1600" b="0" strike="noStrike" baseline="0" dirty="0"/>
              <a:t>When clicking on the Show Details at the bottom of this slide, more information is available as shown on the next slide.</a:t>
            </a:r>
          </a:p>
        </p:txBody>
      </p:sp>
      <p:sp>
        <p:nvSpPr>
          <p:cNvPr id="4" name="Slide Number Placeholder 3"/>
          <p:cNvSpPr>
            <a:spLocks noGrp="1"/>
          </p:cNvSpPr>
          <p:nvPr>
            <p:ph type="sldNum" sz="quarter" idx="5"/>
          </p:nvPr>
        </p:nvSpPr>
        <p:spPr/>
        <p:txBody>
          <a:bodyPr/>
          <a:lstStyle/>
          <a:p>
            <a:fld id="{C885600C-E932-4902-966A-9D4C9E378BAC}" type="slidenum">
              <a:rPr lang="en-US" smtClean="0"/>
              <a:t>8</a:t>
            </a:fld>
            <a:endParaRPr lang="en-US"/>
          </a:p>
        </p:txBody>
      </p:sp>
    </p:spTree>
    <p:extLst>
      <p:ext uri="{BB962C8B-B14F-4D97-AF65-F5344CB8AC3E}">
        <p14:creationId xmlns:p14="http://schemas.microsoft.com/office/powerpoint/2010/main" val="2233518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52BE5-1C86-7A71-5B07-B14F324756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DBDFC6-5BA6-8933-B993-404129A56999}"/>
              </a:ext>
            </a:extLst>
          </p:cNvPr>
          <p:cNvSpPr>
            <a:spLocks noGrp="1" noRot="1" noChangeAspect="1"/>
          </p:cNvSpPr>
          <p:nvPr>
            <p:ph type="sldImg"/>
          </p:nvPr>
        </p:nvSpPr>
        <p:spPr>
          <a:xfrm>
            <a:off x="1409700" y="295275"/>
            <a:ext cx="3754438" cy="2112963"/>
          </a:xfrm>
        </p:spPr>
      </p:sp>
      <p:sp>
        <p:nvSpPr>
          <p:cNvPr id="3" name="Notes Placeholder 2">
            <a:extLst>
              <a:ext uri="{FF2B5EF4-FFF2-40B4-BE49-F238E27FC236}">
                <a16:creationId xmlns:a16="http://schemas.microsoft.com/office/drawing/2014/main" id="{A6D11EAE-96F1-1ACE-F086-A137A1C2F900}"/>
              </a:ext>
            </a:extLst>
          </p:cNvPr>
          <p:cNvSpPr>
            <a:spLocks noGrp="1"/>
          </p:cNvSpPr>
          <p:nvPr>
            <p:ph type="body" idx="1"/>
          </p:nvPr>
        </p:nvSpPr>
        <p:spPr>
          <a:xfrm>
            <a:off x="543719" y="2603738"/>
            <a:ext cx="5486400" cy="4847352"/>
          </a:xfrm>
        </p:spPr>
        <p:txBody>
          <a:bodyPr/>
          <a:lstStyle/>
          <a:p>
            <a:r>
              <a:rPr lang="en-US" sz="1600" b="0" strike="noStrike" baseline="0" dirty="0"/>
              <a:t>This section displays a summary of the unit metrics across the district and how many units have met each threshold.  It can be viewed for the current state, or by toggling the 3 month and 1 year trends for identifying how that data has changed over time.  Below that is a breakdown of each program by the level of completed metrics.</a:t>
            </a:r>
          </a:p>
          <a:p>
            <a:endParaRPr lang="en-US" sz="1600" b="0" strike="noStrike" baseline="0" dirty="0"/>
          </a:p>
          <a:p>
            <a:r>
              <a:rPr lang="en-US" sz="1600" b="0" strike="noStrike" baseline="0" dirty="0"/>
              <a:t>To understand what each of the metrics are and what the thresholds are, click on the blue icon by the Unit Metrics title.  To understand the significance of how the metrics can be used for helping units, click on the blue icon by the Overall District Summary title.  In each case, a pop-up message will appear.</a:t>
            </a:r>
          </a:p>
          <a:p>
            <a:endParaRPr lang="en-US" sz="1600" b="0" strike="noStrike" baseline="0" dirty="0"/>
          </a:p>
          <a:p>
            <a:r>
              <a:rPr lang="en-US" sz="1600" b="0" strike="noStrike" baseline="0" dirty="0"/>
              <a:t>When clicking on the Show Details at the bottom of this slide, more information is available as shown on the next slide.</a:t>
            </a:r>
          </a:p>
        </p:txBody>
      </p:sp>
      <p:sp>
        <p:nvSpPr>
          <p:cNvPr id="4" name="Slide Number Placeholder 3">
            <a:extLst>
              <a:ext uri="{FF2B5EF4-FFF2-40B4-BE49-F238E27FC236}">
                <a16:creationId xmlns:a16="http://schemas.microsoft.com/office/drawing/2014/main" id="{3E6C945D-E7B4-C6E6-1302-B1E39644F1F9}"/>
              </a:ext>
            </a:extLst>
          </p:cNvPr>
          <p:cNvSpPr>
            <a:spLocks noGrp="1"/>
          </p:cNvSpPr>
          <p:nvPr>
            <p:ph type="sldNum" sz="quarter" idx="5"/>
          </p:nvPr>
        </p:nvSpPr>
        <p:spPr/>
        <p:txBody>
          <a:bodyPr/>
          <a:lstStyle/>
          <a:p>
            <a:fld id="{C885600C-E932-4902-966A-9D4C9E378BAC}" type="slidenum">
              <a:rPr lang="en-US" smtClean="0"/>
              <a:t>9</a:t>
            </a:fld>
            <a:endParaRPr lang="en-US"/>
          </a:p>
        </p:txBody>
      </p:sp>
    </p:spTree>
    <p:extLst>
      <p:ext uri="{BB962C8B-B14F-4D97-AF65-F5344CB8AC3E}">
        <p14:creationId xmlns:p14="http://schemas.microsoft.com/office/powerpoint/2010/main" val="4123787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1750" y="328613"/>
            <a:ext cx="3862388" cy="2173287"/>
          </a:xfrm>
        </p:spPr>
      </p:sp>
      <p:sp>
        <p:nvSpPr>
          <p:cNvPr id="3" name="Notes Placeholder 2"/>
          <p:cNvSpPr>
            <a:spLocks noGrp="1"/>
          </p:cNvSpPr>
          <p:nvPr>
            <p:ph type="body" idx="1"/>
          </p:nvPr>
        </p:nvSpPr>
        <p:spPr>
          <a:xfrm>
            <a:off x="685800" y="2823265"/>
            <a:ext cx="5486400" cy="3667334"/>
          </a:xfrm>
        </p:spPr>
        <p:txBody>
          <a:bodyPr/>
          <a:lstStyle/>
          <a:p>
            <a:r>
              <a:rPr lang="en-US" sz="1600" b="0" strike="noStrike" baseline="0" dirty="0"/>
              <a:t>This page shows a breakdown of each metric by the individual Scouting America programs.  This is a useful chart to identify trends across programs and by metric.  District Committees can use this information to apply help among different groups or topics where needed.</a:t>
            </a:r>
          </a:p>
        </p:txBody>
      </p:sp>
      <p:sp>
        <p:nvSpPr>
          <p:cNvPr id="4" name="Slide Number Placeholder 3"/>
          <p:cNvSpPr>
            <a:spLocks noGrp="1"/>
          </p:cNvSpPr>
          <p:nvPr>
            <p:ph type="sldNum" sz="quarter" idx="5"/>
          </p:nvPr>
        </p:nvSpPr>
        <p:spPr/>
        <p:txBody>
          <a:bodyPr/>
          <a:lstStyle/>
          <a:p>
            <a:fld id="{C885600C-E932-4902-966A-9D4C9E378BAC}" type="slidenum">
              <a:rPr lang="en-US" smtClean="0"/>
              <a:t>10</a:t>
            </a:fld>
            <a:endParaRPr lang="en-US"/>
          </a:p>
        </p:txBody>
      </p:sp>
    </p:spTree>
    <p:extLst>
      <p:ext uri="{BB962C8B-B14F-4D97-AF65-F5344CB8AC3E}">
        <p14:creationId xmlns:p14="http://schemas.microsoft.com/office/powerpoint/2010/main" val="2988877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406400"/>
            <a:ext cx="4303713" cy="2420938"/>
          </a:xfrm>
        </p:spPr>
      </p:sp>
      <p:sp>
        <p:nvSpPr>
          <p:cNvPr id="3" name="Notes Placeholder 2"/>
          <p:cNvSpPr>
            <a:spLocks noGrp="1"/>
          </p:cNvSpPr>
          <p:nvPr>
            <p:ph type="body" idx="1"/>
          </p:nvPr>
        </p:nvSpPr>
        <p:spPr>
          <a:xfrm>
            <a:off x="815181" y="3045751"/>
            <a:ext cx="5486400" cy="3667334"/>
          </a:xfrm>
        </p:spPr>
        <p:txBody>
          <a:bodyPr/>
          <a:lstStyle/>
          <a:p>
            <a:r>
              <a:rPr lang="en-US" sz="1600" b="0" strike="noStrike" baseline="0" dirty="0"/>
              <a:t>Immediately below the metric summary data are Unit Connection Guides.  Details of Unit Connection Guides are covered in another training module, but these are individual guides, by topics as noted, can assist a commissioner for how to have a meaningful and helpful discussion with unit leaders.</a:t>
            </a:r>
          </a:p>
        </p:txBody>
      </p:sp>
      <p:sp>
        <p:nvSpPr>
          <p:cNvPr id="4" name="Slide Number Placeholder 3"/>
          <p:cNvSpPr>
            <a:spLocks noGrp="1"/>
          </p:cNvSpPr>
          <p:nvPr>
            <p:ph type="sldNum" sz="quarter" idx="5"/>
          </p:nvPr>
        </p:nvSpPr>
        <p:spPr/>
        <p:txBody>
          <a:bodyPr/>
          <a:lstStyle/>
          <a:p>
            <a:fld id="{C885600C-E932-4902-966A-9D4C9E378BAC}" type="slidenum">
              <a:rPr lang="en-US" smtClean="0"/>
              <a:t>16</a:t>
            </a:fld>
            <a:endParaRPr lang="en-US"/>
          </a:p>
        </p:txBody>
      </p:sp>
    </p:spTree>
    <p:extLst>
      <p:ext uri="{BB962C8B-B14F-4D97-AF65-F5344CB8AC3E}">
        <p14:creationId xmlns:p14="http://schemas.microsoft.com/office/powerpoint/2010/main" val="3192703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312738"/>
            <a:ext cx="4292600" cy="2414587"/>
          </a:xfrm>
        </p:spPr>
      </p:sp>
      <p:sp>
        <p:nvSpPr>
          <p:cNvPr id="3" name="Notes Placeholder 2"/>
          <p:cNvSpPr>
            <a:spLocks noGrp="1"/>
          </p:cNvSpPr>
          <p:nvPr>
            <p:ph type="body" idx="1"/>
          </p:nvPr>
        </p:nvSpPr>
        <p:spPr>
          <a:xfrm>
            <a:off x="685800" y="3077324"/>
            <a:ext cx="5486400" cy="3667334"/>
          </a:xfrm>
        </p:spPr>
        <p:txBody>
          <a:bodyPr/>
          <a:lstStyle/>
          <a:p>
            <a:r>
              <a:rPr lang="en-US" sz="1600" b="0" dirty="0"/>
              <a:t>The next several sections that follow the Unit Connection Guides provide summaries of each of the Unit Metrics.  The first is Youth Membership and provides an overall snapshot of a district’s youth membership. </a:t>
            </a:r>
            <a:r>
              <a:rPr lang="en-US" sz="1600" b="0" strike="noStrike" baseline="0" dirty="0"/>
              <a:t>More detail is available, showing membership by each program area, when clicking on the Show Details link.  See the next slide for an example.</a:t>
            </a:r>
            <a:endParaRPr lang="en-US" sz="1600" b="0" strike="sngStrike" baseline="0" dirty="0"/>
          </a:p>
        </p:txBody>
      </p:sp>
      <p:sp>
        <p:nvSpPr>
          <p:cNvPr id="4" name="Slide Number Placeholder 3"/>
          <p:cNvSpPr>
            <a:spLocks noGrp="1"/>
          </p:cNvSpPr>
          <p:nvPr>
            <p:ph type="sldNum" sz="quarter" idx="5"/>
          </p:nvPr>
        </p:nvSpPr>
        <p:spPr/>
        <p:txBody>
          <a:bodyPr/>
          <a:lstStyle/>
          <a:p>
            <a:fld id="{C885600C-E932-4902-966A-9D4C9E378BAC}" type="slidenum">
              <a:rPr lang="en-US" smtClean="0"/>
              <a:t>17</a:t>
            </a:fld>
            <a:endParaRPr lang="en-US"/>
          </a:p>
        </p:txBody>
      </p:sp>
    </p:spTree>
    <p:extLst>
      <p:ext uri="{BB962C8B-B14F-4D97-AF65-F5344CB8AC3E}">
        <p14:creationId xmlns:p14="http://schemas.microsoft.com/office/powerpoint/2010/main" val="740422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342900"/>
            <a:ext cx="3735388" cy="2101850"/>
          </a:xfrm>
        </p:spPr>
      </p:sp>
      <p:sp>
        <p:nvSpPr>
          <p:cNvPr id="3" name="Notes Placeholder 2"/>
          <p:cNvSpPr>
            <a:spLocks noGrp="1"/>
          </p:cNvSpPr>
          <p:nvPr>
            <p:ph type="body" idx="1"/>
          </p:nvPr>
        </p:nvSpPr>
        <p:spPr>
          <a:xfrm>
            <a:off x="685800" y="2823265"/>
            <a:ext cx="5486400" cy="3667334"/>
          </a:xfrm>
        </p:spPr>
        <p:txBody>
          <a:bodyPr/>
          <a:lstStyle/>
          <a:p>
            <a:r>
              <a:rPr lang="en-US" sz="1600" b="0" dirty="0"/>
              <a:t>Advancement data follows the Membership data.  Expanding the Advancement section displays information by program shows trends of how the youth in the district are advancing. You can download detailed reports for each program by selecting the download report arrow.</a:t>
            </a:r>
          </a:p>
        </p:txBody>
      </p:sp>
      <p:sp>
        <p:nvSpPr>
          <p:cNvPr id="4" name="Slide Number Placeholder 3"/>
          <p:cNvSpPr>
            <a:spLocks noGrp="1"/>
          </p:cNvSpPr>
          <p:nvPr>
            <p:ph type="sldNum" sz="quarter" idx="5"/>
          </p:nvPr>
        </p:nvSpPr>
        <p:spPr/>
        <p:txBody>
          <a:bodyPr/>
          <a:lstStyle/>
          <a:p>
            <a:fld id="{C885600C-E932-4902-966A-9D4C9E378BAC}" type="slidenum">
              <a:rPr lang="en-US" smtClean="0"/>
              <a:t>18</a:t>
            </a:fld>
            <a:endParaRPr lang="en-US"/>
          </a:p>
        </p:txBody>
      </p:sp>
    </p:spTree>
    <p:extLst>
      <p:ext uri="{BB962C8B-B14F-4D97-AF65-F5344CB8AC3E}">
        <p14:creationId xmlns:p14="http://schemas.microsoft.com/office/powerpoint/2010/main" val="1111698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8763" y="279400"/>
            <a:ext cx="3800475" cy="2138363"/>
          </a:xfrm>
        </p:spPr>
      </p:sp>
      <p:sp>
        <p:nvSpPr>
          <p:cNvPr id="3" name="Notes Placeholder 2"/>
          <p:cNvSpPr>
            <a:spLocks noGrp="1"/>
          </p:cNvSpPr>
          <p:nvPr>
            <p:ph type="body" idx="1"/>
          </p:nvPr>
        </p:nvSpPr>
        <p:spPr>
          <a:xfrm>
            <a:off x="685800" y="2823265"/>
            <a:ext cx="5486400" cy="366733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b="0" dirty="0">
                <a:ea typeface="Calibri" panose="020F0502020204030204" pitchFamily="34" charset="0"/>
                <a:cs typeface="Times New Roman" panose="02020603050405020304" pitchFamily="18" charset="0"/>
              </a:rPr>
              <a:t>Further down the dashboard you see Volunteer Leadership. This section highlights how many total adults are registered followed by training information.  At-a-glance, the District staff can note if units needs leaders to complete necessary training, particularly YPT. There is a quick synopsis of those members who have expired or soon to be expiring Youth Protection Training to aid in follow up. To view those details of what leaders are missing training, click on the Download Report.  These two reports can be printed for use during an upcoming unit leader visit for helpful discussion.</a:t>
            </a:r>
          </a:p>
          <a:p>
            <a:endParaRPr lang="en-US" sz="1600" dirty="0"/>
          </a:p>
        </p:txBody>
      </p:sp>
      <p:sp>
        <p:nvSpPr>
          <p:cNvPr id="4" name="Slide Number Placeholder 3"/>
          <p:cNvSpPr>
            <a:spLocks noGrp="1"/>
          </p:cNvSpPr>
          <p:nvPr>
            <p:ph type="sldNum" sz="quarter" idx="5"/>
          </p:nvPr>
        </p:nvSpPr>
        <p:spPr/>
        <p:txBody>
          <a:bodyPr/>
          <a:lstStyle/>
          <a:p>
            <a:fld id="{C885600C-E932-4902-966A-9D4C9E378BAC}" type="slidenum">
              <a:rPr lang="en-US" smtClean="0"/>
              <a:t>19</a:t>
            </a:fld>
            <a:endParaRPr lang="en-US"/>
          </a:p>
        </p:txBody>
      </p:sp>
    </p:spTree>
    <p:extLst>
      <p:ext uri="{BB962C8B-B14F-4D97-AF65-F5344CB8AC3E}">
        <p14:creationId xmlns:p14="http://schemas.microsoft.com/office/powerpoint/2010/main" val="146445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218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DE649-CB6E-798D-8384-26855BE170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68BBD2-8F3E-A3EF-1615-DA049EFB37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1D3FE4-C77C-F454-950A-E72499F7E372}"/>
              </a:ext>
            </a:extLst>
          </p:cNvPr>
          <p:cNvSpPr>
            <a:spLocks noGrp="1"/>
          </p:cNvSpPr>
          <p:nvPr>
            <p:ph type="dt" sz="half" idx="10"/>
          </p:nvPr>
        </p:nvSpPr>
        <p:spPr/>
        <p:txBody>
          <a:bodyPr/>
          <a:lstStyle/>
          <a:p>
            <a:fld id="{09A3DE2E-C58E-4E8C-904D-8846E228436C}" type="datetimeFigureOut">
              <a:rPr lang="en-US" smtClean="0"/>
              <a:t>9/18/2025</a:t>
            </a:fld>
            <a:endParaRPr lang="en-US"/>
          </a:p>
        </p:txBody>
      </p:sp>
      <p:sp>
        <p:nvSpPr>
          <p:cNvPr id="5" name="Footer Placeholder 4">
            <a:extLst>
              <a:ext uri="{FF2B5EF4-FFF2-40B4-BE49-F238E27FC236}">
                <a16:creationId xmlns:a16="http://schemas.microsoft.com/office/drawing/2014/main" id="{44E8401E-407F-FFB7-48F4-710561F0D5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F6BB0A-0843-B913-7338-90E3F49B0900}"/>
              </a:ext>
            </a:extLst>
          </p:cNvPr>
          <p:cNvSpPr>
            <a:spLocks noGrp="1"/>
          </p:cNvSpPr>
          <p:nvPr>
            <p:ph type="sldNum" sz="quarter" idx="12"/>
          </p:nvPr>
        </p:nvSpPr>
        <p:spPr/>
        <p:txBody>
          <a:bodyPr/>
          <a:lstStyle/>
          <a:p>
            <a:fld id="{AD676ECF-DE0E-46AB-B924-570667A9A458}" type="slidenum">
              <a:rPr lang="en-US" smtClean="0"/>
              <a:t>‹#›</a:t>
            </a:fld>
            <a:endParaRPr lang="en-US"/>
          </a:p>
        </p:txBody>
      </p:sp>
    </p:spTree>
    <p:extLst>
      <p:ext uri="{BB962C8B-B14F-4D97-AF65-F5344CB8AC3E}">
        <p14:creationId xmlns:p14="http://schemas.microsoft.com/office/powerpoint/2010/main" val="2132921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2CCE04D-1289-4F8B-CBBC-96A8FB76F2DD}"/>
              </a:ext>
            </a:extLst>
          </p:cNvPr>
          <p:cNvGrpSpPr/>
          <p:nvPr/>
        </p:nvGrpSpPr>
        <p:grpSpPr>
          <a:xfrm>
            <a:off x="15091" y="5264328"/>
            <a:ext cx="12163740" cy="1593671"/>
            <a:chOff x="-3763" y="5264328"/>
            <a:chExt cx="12163740" cy="1593671"/>
          </a:xfrm>
        </p:grpSpPr>
        <p:sp>
          <p:nvSpPr>
            <p:cNvPr id="8" name="Right Triangle 7">
              <a:extLst>
                <a:ext uri="{FF2B5EF4-FFF2-40B4-BE49-F238E27FC236}">
                  <a16:creationId xmlns:a16="http://schemas.microsoft.com/office/drawing/2014/main" id="{D23DB842-E256-54AD-968F-72247BBF70F8}"/>
                </a:ext>
              </a:extLst>
            </p:cNvPr>
            <p:cNvSpPr/>
            <p:nvPr/>
          </p:nvSpPr>
          <p:spPr>
            <a:xfrm flipH="1">
              <a:off x="4152423" y="5264328"/>
              <a:ext cx="8007554" cy="1593669"/>
            </a:xfrm>
            <a:prstGeom prst="rtTriangle">
              <a:avLst/>
            </a:prstGeom>
            <a:solidFill>
              <a:schemeClr val="tx2">
                <a:lumMod val="75000"/>
                <a:lumOff val="25000"/>
              </a:scheme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Triangle 8">
              <a:extLst>
                <a:ext uri="{FF2B5EF4-FFF2-40B4-BE49-F238E27FC236}">
                  <a16:creationId xmlns:a16="http://schemas.microsoft.com/office/drawing/2014/main" id="{842DB406-ECA0-496F-C767-FDCA57AB8010}"/>
                </a:ext>
              </a:extLst>
            </p:cNvPr>
            <p:cNvSpPr/>
            <p:nvPr/>
          </p:nvSpPr>
          <p:spPr>
            <a:xfrm>
              <a:off x="-3763" y="5264330"/>
              <a:ext cx="4184467" cy="1593669"/>
            </a:xfrm>
            <a:prstGeom prst="rtTriangle">
              <a:avLst/>
            </a:prstGeom>
            <a:solidFill>
              <a:srgbClr val="FF0000"/>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2F597F7-436D-3B2E-7938-44FAC6ABB04B}"/>
                </a:ext>
              </a:extLst>
            </p:cNvPr>
            <p:cNvSpPr txBox="1"/>
            <p:nvPr/>
          </p:nvSpPr>
          <p:spPr>
            <a:xfrm rot="1260000">
              <a:off x="765708" y="5922664"/>
              <a:ext cx="1753644"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PARTNERSHIP</a:t>
              </a:r>
            </a:p>
          </p:txBody>
        </p:sp>
        <p:sp>
          <p:nvSpPr>
            <p:cNvPr id="11" name="TextBox 10">
              <a:extLst>
                <a:ext uri="{FF2B5EF4-FFF2-40B4-BE49-F238E27FC236}">
                  <a16:creationId xmlns:a16="http://schemas.microsoft.com/office/drawing/2014/main" id="{9DE5308C-0634-9DB0-DD05-03FF649AAE03}"/>
                </a:ext>
              </a:extLst>
            </p:cNvPr>
            <p:cNvSpPr txBox="1"/>
            <p:nvPr/>
          </p:nvSpPr>
          <p:spPr>
            <a:xfrm rot="20880000">
              <a:off x="9390624" y="5742730"/>
              <a:ext cx="864445"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IMPACT</a:t>
              </a:r>
            </a:p>
          </p:txBody>
        </p:sp>
        <p:pic>
          <p:nvPicPr>
            <p:cNvPr id="12" name="Picture 11">
              <a:extLst>
                <a:ext uri="{FF2B5EF4-FFF2-40B4-BE49-F238E27FC236}">
                  <a16:creationId xmlns:a16="http://schemas.microsoft.com/office/drawing/2014/main" id="{93073970-E02D-1A71-4C5B-459556666529}"/>
                </a:ext>
              </a:extLst>
            </p:cNvPr>
            <p:cNvPicPr>
              <a:picLocks noChangeAspect="1"/>
            </p:cNvPicPr>
            <p:nvPr/>
          </p:nvPicPr>
          <p:blipFill>
            <a:blip r:embed="rId4"/>
            <a:stretch>
              <a:fillRect/>
            </a:stretch>
          </p:blipFill>
          <p:spPr>
            <a:xfrm>
              <a:off x="138070" y="6334654"/>
              <a:ext cx="2857567" cy="421920"/>
            </a:xfrm>
            <a:prstGeom prst="rect">
              <a:avLst/>
            </a:prstGeom>
          </p:spPr>
        </p:pic>
        <p:sp>
          <p:nvSpPr>
            <p:cNvPr id="13" name="TextBox 12">
              <a:extLst>
                <a:ext uri="{FF2B5EF4-FFF2-40B4-BE49-F238E27FC236}">
                  <a16:creationId xmlns:a16="http://schemas.microsoft.com/office/drawing/2014/main" id="{CD10F276-C382-8543-1DEA-9B9609CF82F0}"/>
                </a:ext>
              </a:extLst>
            </p:cNvPr>
            <p:cNvSpPr txBox="1"/>
            <p:nvPr/>
          </p:nvSpPr>
          <p:spPr>
            <a:xfrm rot="20880000">
              <a:off x="7307659" y="6074922"/>
              <a:ext cx="1753644"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COMMUNICATION</a:t>
              </a:r>
            </a:p>
          </p:txBody>
        </p:sp>
      </p:grpSp>
      <p:pic>
        <p:nvPicPr>
          <p:cNvPr id="17" name="Picture 16">
            <a:extLst>
              <a:ext uri="{FF2B5EF4-FFF2-40B4-BE49-F238E27FC236}">
                <a16:creationId xmlns:a16="http://schemas.microsoft.com/office/drawing/2014/main" id="{97C1AA97-B860-393C-9755-557EC836A3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32081" y="5474158"/>
            <a:ext cx="1176630" cy="1292464"/>
          </a:xfrm>
          <a:prstGeom prst="rect">
            <a:avLst/>
          </a:prstGeom>
        </p:spPr>
      </p:pic>
    </p:spTree>
    <p:extLst>
      <p:ext uri="{BB962C8B-B14F-4D97-AF65-F5344CB8AC3E}">
        <p14:creationId xmlns:p14="http://schemas.microsoft.com/office/powerpoint/2010/main" val="2810961035"/>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microsoft.com/office/2018/10/relationships/comments" Target="../comments/modernComment_20B_F814B867.xm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s://www.philmontscoutranch.org/ptc/ptc-conferences/"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7AD83-9188-EF24-EFDC-C6073DB916EA}"/>
              </a:ext>
            </a:extLst>
          </p:cNvPr>
          <p:cNvSpPr>
            <a:spLocks noGrp="1"/>
          </p:cNvSpPr>
          <p:nvPr>
            <p:ph type="ctrTitle"/>
          </p:nvPr>
        </p:nvSpPr>
        <p:spPr>
          <a:xfrm>
            <a:off x="0" y="1986118"/>
            <a:ext cx="12192000" cy="1612490"/>
          </a:xfrm>
        </p:spPr>
        <p:txBody>
          <a:bodyPr/>
          <a:lstStyle/>
          <a:p>
            <a:r>
              <a:rPr lang="en-US" sz="5400" b="1" dirty="0">
                <a:effectLst>
                  <a:outerShdw blurRad="38100" dist="38100" dir="2700000" algn="tl">
                    <a:srgbClr val="000000">
                      <a:alpha val="43137"/>
                    </a:srgbClr>
                  </a:outerShdw>
                </a:effectLst>
              </a:rPr>
              <a:t>Navigating Commissioner Tools</a:t>
            </a:r>
            <a:br>
              <a:rPr lang="en-US" sz="5400" b="1" dirty="0">
                <a:effectLst>
                  <a:outerShdw blurRad="38100" dist="38100" dir="2700000" algn="tl">
                    <a:srgbClr val="000000">
                      <a:alpha val="43137"/>
                    </a:srgbClr>
                  </a:outerShdw>
                </a:effectLst>
              </a:rPr>
            </a:br>
            <a:r>
              <a:rPr lang="en-US" sz="5400" b="1" dirty="0">
                <a:effectLst>
                  <a:outerShdw blurRad="38100" dist="38100" dir="2700000" algn="tl">
                    <a:srgbClr val="000000">
                      <a:alpha val="43137"/>
                    </a:srgbClr>
                  </a:outerShdw>
                </a:effectLst>
              </a:rPr>
              <a:t>for the Administrative Commissioner</a:t>
            </a:r>
          </a:p>
        </p:txBody>
      </p:sp>
    </p:spTree>
    <p:extLst>
      <p:ext uri="{BB962C8B-B14F-4D97-AF65-F5344CB8AC3E}">
        <p14:creationId xmlns:p14="http://schemas.microsoft.com/office/powerpoint/2010/main" val="1597301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EC136-6721-B84B-73F0-5DFCC87018E0}"/>
              </a:ext>
            </a:extLst>
          </p:cNvPr>
          <p:cNvSpPr txBox="1">
            <a:spLocks/>
          </p:cNvSpPr>
          <p:nvPr/>
        </p:nvSpPr>
        <p:spPr>
          <a:xfrm>
            <a:off x="0" y="51483"/>
            <a:ext cx="12192000" cy="796182"/>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effectLst>
                  <a:outerShdw blurRad="38100" dist="38100" dir="2700000" algn="tl">
                    <a:srgbClr val="000000">
                      <a:alpha val="43137"/>
                    </a:srgbClr>
                  </a:outerShdw>
                </a:effectLst>
              </a:rPr>
              <a:t>Commissioner Tools Home Page (District)</a:t>
            </a:r>
          </a:p>
        </p:txBody>
      </p:sp>
      <p:pic>
        <p:nvPicPr>
          <p:cNvPr id="5" name="Picture 4">
            <a:extLst>
              <a:ext uri="{FF2B5EF4-FFF2-40B4-BE49-F238E27FC236}">
                <a16:creationId xmlns:a16="http://schemas.microsoft.com/office/drawing/2014/main" id="{B3B2E874-32FA-A1A3-80EF-F0372D5A294D}"/>
              </a:ext>
            </a:extLst>
          </p:cNvPr>
          <p:cNvPicPr>
            <a:picLocks noChangeAspect="1"/>
          </p:cNvPicPr>
          <p:nvPr/>
        </p:nvPicPr>
        <p:blipFill>
          <a:blip r:embed="rId3"/>
          <a:srcRect t="2367" b="6342"/>
          <a:stretch>
            <a:fillRect/>
          </a:stretch>
        </p:blipFill>
        <p:spPr>
          <a:xfrm>
            <a:off x="3940173" y="777025"/>
            <a:ext cx="8088722" cy="4159877"/>
          </a:xfrm>
          <a:prstGeom prst="rect">
            <a:avLst/>
          </a:prstGeom>
        </p:spPr>
      </p:pic>
      <p:sp>
        <p:nvSpPr>
          <p:cNvPr id="6" name="TextBox 5">
            <a:extLst>
              <a:ext uri="{FF2B5EF4-FFF2-40B4-BE49-F238E27FC236}">
                <a16:creationId xmlns:a16="http://schemas.microsoft.com/office/drawing/2014/main" id="{17F43C99-44E9-2E58-4A0F-96B97DEE6D40}"/>
              </a:ext>
            </a:extLst>
          </p:cNvPr>
          <p:cNvSpPr txBox="1"/>
          <p:nvPr/>
        </p:nvSpPr>
        <p:spPr>
          <a:xfrm>
            <a:off x="12874" y="837119"/>
            <a:ext cx="3859373" cy="4247317"/>
          </a:xfrm>
          <a:prstGeom prst="rect">
            <a:avLst/>
          </a:prstGeom>
          <a:noFill/>
        </p:spPr>
        <p:txBody>
          <a:bodyPr wrap="square" rtlCol="0">
            <a:spAutoFit/>
          </a:bodyPr>
          <a:lstStyle/>
          <a:p>
            <a:r>
              <a:rPr lang="en-US" dirty="0"/>
              <a:t>District metric summary by program </a:t>
            </a:r>
          </a:p>
          <a:p>
            <a:endParaRPr lang="en-US" sz="1100" dirty="0"/>
          </a:p>
          <a:p>
            <a:r>
              <a:rPr lang="en-US" dirty="0"/>
              <a:t>Metrics updated automatically for:</a:t>
            </a:r>
          </a:p>
          <a:p>
            <a:endParaRPr lang="en-US" sz="1100" dirty="0"/>
          </a:p>
          <a:p>
            <a:pPr marL="285750" indent="-285750">
              <a:buFont typeface="Arial" panose="020B0604020202020204" pitchFamily="34" charset="0"/>
              <a:buChar char="•"/>
            </a:pPr>
            <a:r>
              <a:rPr lang="en-US" dirty="0"/>
              <a:t>Training</a:t>
            </a:r>
          </a:p>
          <a:p>
            <a:endParaRPr lang="en-US" sz="1100" dirty="0"/>
          </a:p>
          <a:p>
            <a:pPr marL="285750" indent="-285750">
              <a:buFont typeface="Arial" panose="020B0604020202020204" pitchFamily="34" charset="0"/>
              <a:buChar char="•"/>
            </a:pPr>
            <a:r>
              <a:rPr lang="en-US" dirty="0"/>
              <a:t>Size</a:t>
            </a:r>
          </a:p>
          <a:p>
            <a:endParaRPr lang="en-US" sz="1100" dirty="0"/>
          </a:p>
          <a:p>
            <a:pPr marL="285750" indent="-285750">
              <a:buFont typeface="Arial" panose="020B0604020202020204" pitchFamily="34" charset="0"/>
              <a:buChar char="•"/>
            </a:pPr>
            <a:r>
              <a:rPr lang="en-US" dirty="0"/>
              <a:t>Growth</a:t>
            </a:r>
          </a:p>
          <a:p>
            <a:endParaRPr lang="en-US" sz="1100" dirty="0"/>
          </a:p>
          <a:p>
            <a:pPr marL="285750" indent="-285750">
              <a:buFont typeface="Arial" panose="020B0604020202020204" pitchFamily="34" charset="0"/>
              <a:buChar char="•"/>
            </a:pPr>
            <a:r>
              <a:rPr lang="en-US" dirty="0"/>
              <a:t>Advancements</a:t>
            </a:r>
          </a:p>
          <a:p>
            <a:r>
              <a:rPr lang="en-US" sz="900" dirty="0"/>
              <a:t> </a:t>
            </a:r>
            <a:r>
              <a:rPr lang="en-US" sz="1100" dirty="0"/>
              <a:t>    </a:t>
            </a:r>
          </a:p>
          <a:p>
            <a:r>
              <a:rPr lang="en-US" dirty="0"/>
              <a:t>Units must enter data separately for:</a:t>
            </a:r>
          </a:p>
          <a:p>
            <a:endParaRPr lang="en-US" sz="1400" dirty="0"/>
          </a:p>
          <a:p>
            <a:pPr marL="285750" indent="-285750">
              <a:buFont typeface="Arial" panose="020B0604020202020204" pitchFamily="34" charset="0"/>
              <a:buChar char="•"/>
            </a:pPr>
            <a:r>
              <a:rPr lang="en-US" dirty="0"/>
              <a:t>Outdoor / Super Activity</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dirty="0"/>
              <a:t>Senior Program Leadership</a:t>
            </a:r>
          </a:p>
          <a:p>
            <a:endParaRPr lang="en-US" sz="1400" dirty="0"/>
          </a:p>
        </p:txBody>
      </p:sp>
      <p:grpSp>
        <p:nvGrpSpPr>
          <p:cNvPr id="10" name="Group 9">
            <a:extLst>
              <a:ext uri="{FF2B5EF4-FFF2-40B4-BE49-F238E27FC236}">
                <a16:creationId xmlns:a16="http://schemas.microsoft.com/office/drawing/2014/main" id="{AC09D888-C479-E8CC-DE56-B34D1F9F35DA}"/>
              </a:ext>
            </a:extLst>
          </p:cNvPr>
          <p:cNvGrpSpPr/>
          <p:nvPr/>
        </p:nvGrpSpPr>
        <p:grpSpPr>
          <a:xfrm>
            <a:off x="3318328" y="5506302"/>
            <a:ext cx="4577098" cy="448059"/>
            <a:chOff x="3318328" y="5506302"/>
            <a:chExt cx="4577098" cy="448059"/>
          </a:xfrm>
        </p:grpSpPr>
        <p:pic>
          <p:nvPicPr>
            <p:cNvPr id="8" name="Picture 7">
              <a:extLst>
                <a:ext uri="{FF2B5EF4-FFF2-40B4-BE49-F238E27FC236}">
                  <a16:creationId xmlns:a16="http://schemas.microsoft.com/office/drawing/2014/main" id="{628145E9-5BDC-E58B-1E1E-75FB4262F4F9}"/>
                </a:ext>
              </a:extLst>
            </p:cNvPr>
            <p:cNvPicPr>
              <a:picLocks noChangeAspect="1"/>
            </p:cNvPicPr>
            <p:nvPr/>
          </p:nvPicPr>
          <p:blipFill>
            <a:blip r:embed="rId4"/>
            <a:stretch>
              <a:fillRect/>
            </a:stretch>
          </p:blipFill>
          <p:spPr>
            <a:xfrm>
              <a:off x="3318328" y="5506302"/>
              <a:ext cx="379127" cy="448059"/>
            </a:xfrm>
            <a:prstGeom prst="rect">
              <a:avLst/>
            </a:prstGeom>
          </p:spPr>
        </p:pic>
        <p:sp>
          <p:nvSpPr>
            <p:cNvPr id="9" name="TextBox 8">
              <a:extLst>
                <a:ext uri="{FF2B5EF4-FFF2-40B4-BE49-F238E27FC236}">
                  <a16:creationId xmlns:a16="http://schemas.microsoft.com/office/drawing/2014/main" id="{56A89E0D-142F-9312-900C-0D0E5358F955}"/>
                </a:ext>
              </a:extLst>
            </p:cNvPr>
            <p:cNvSpPr txBox="1"/>
            <p:nvPr/>
          </p:nvSpPr>
          <p:spPr>
            <a:xfrm>
              <a:off x="3584631" y="5572259"/>
              <a:ext cx="4310795" cy="369332"/>
            </a:xfrm>
            <a:prstGeom prst="rect">
              <a:avLst/>
            </a:prstGeom>
            <a:noFill/>
          </p:spPr>
          <p:txBody>
            <a:bodyPr wrap="none" rtlCol="0">
              <a:spAutoFit/>
            </a:bodyPr>
            <a:lstStyle/>
            <a:p>
              <a:r>
                <a:rPr lang="en-US" dirty="0"/>
                <a:t>Shows metric requirement for completion</a:t>
              </a:r>
            </a:p>
          </p:txBody>
        </p:sp>
      </p:grpSp>
    </p:spTree>
    <p:extLst>
      <p:ext uri="{BB962C8B-B14F-4D97-AF65-F5344CB8AC3E}">
        <p14:creationId xmlns:p14="http://schemas.microsoft.com/office/powerpoint/2010/main" val="312748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BCBB02-BE9C-A4A9-02F7-625F4AB45D03}"/>
              </a:ext>
            </a:extLst>
          </p:cNvPr>
          <p:cNvPicPr>
            <a:picLocks noChangeAspect="1"/>
          </p:cNvPicPr>
          <p:nvPr/>
        </p:nvPicPr>
        <p:blipFill>
          <a:blip r:embed="rId2"/>
          <a:srcRect b="3567"/>
          <a:stretch>
            <a:fillRect/>
          </a:stretch>
        </p:blipFill>
        <p:spPr>
          <a:xfrm>
            <a:off x="3348521" y="772622"/>
            <a:ext cx="8467243" cy="4550643"/>
          </a:xfrm>
          <a:prstGeom prst="rect">
            <a:avLst/>
          </a:prstGeom>
        </p:spPr>
      </p:pic>
      <p:sp>
        <p:nvSpPr>
          <p:cNvPr id="3" name="Title 1">
            <a:extLst>
              <a:ext uri="{FF2B5EF4-FFF2-40B4-BE49-F238E27FC236}">
                <a16:creationId xmlns:a16="http://schemas.microsoft.com/office/drawing/2014/main" id="{420F3733-3938-EACB-52AB-D7A3F3666643}"/>
              </a:ext>
            </a:extLst>
          </p:cNvPr>
          <p:cNvSpPr txBox="1">
            <a:spLocks/>
          </p:cNvSpPr>
          <p:nvPr/>
        </p:nvSpPr>
        <p:spPr>
          <a:xfrm>
            <a:off x="0" y="51483"/>
            <a:ext cx="12192000" cy="796182"/>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effectLst>
                  <a:outerShdw blurRad="38100" dist="38100" dir="2700000" algn="tl">
                    <a:srgbClr val="000000">
                      <a:alpha val="43137"/>
                    </a:srgbClr>
                  </a:outerShdw>
                </a:effectLst>
              </a:rPr>
              <a:t>Unit Metrics</a:t>
            </a:r>
          </a:p>
        </p:txBody>
      </p:sp>
      <p:sp>
        <p:nvSpPr>
          <p:cNvPr id="4" name="TextBox 3">
            <a:extLst>
              <a:ext uri="{FF2B5EF4-FFF2-40B4-BE49-F238E27FC236}">
                <a16:creationId xmlns:a16="http://schemas.microsoft.com/office/drawing/2014/main" id="{BB0851FD-BB92-D754-6682-8CA0B06D8DF7}"/>
              </a:ext>
            </a:extLst>
          </p:cNvPr>
          <p:cNvSpPr txBox="1"/>
          <p:nvPr/>
        </p:nvSpPr>
        <p:spPr>
          <a:xfrm>
            <a:off x="55808" y="274738"/>
            <a:ext cx="3430073" cy="5170646"/>
          </a:xfrm>
          <a:prstGeom prst="rect">
            <a:avLst/>
          </a:prstGeom>
          <a:noFill/>
        </p:spPr>
        <p:txBody>
          <a:bodyPr wrap="square" rtlCol="0">
            <a:spAutoFit/>
          </a:bodyPr>
          <a:lstStyle/>
          <a:p>
            <a:r>
              <a:rPr lang="en-US" b="1" dirty="0">
                <a:solidFill>
                  <a:srgbClr val="0000FF"/>
                </a:solidFill>
              </a:rPr>
              <a:t>What’s coming up?</a:t>
            </a:r>
          </a:p>
          <a:p>
            <a:endParaRPr lang="en-US" sz="1000" b="1" dirty="0"/>
          </a:p>
          <a:p>
            <a:r>
              <a:rPr lang="en-US" dirty="0"/>
              <a:t>Currently five (5) metrics:</a:t>
            </a:r>
          </a:p>
          <a:p>
            <a:endParaRPr lang="en-US" sz="1000" dirty="0"/>
          </a:p>
          <a:p>
            <a:pPr marL="285750" indent="-285750">
              <a:buFont typeface="Arial" panose="020B0604020202020204" pitchFamily="34" charset="0"/>
              <a:buChar char="•"/>
            </a:pPr>
            <a:r>
              <a:rPr lang="en-US" dirty="0"/>
              <a:t>Grey shading indicates unit Key 3 entered metric</a:t>
            </a:r>
          </a:p>
          <a:p>
            <a:endParaRPr lang="en-US" sz="1000" dirty="0"/>
          </a:p>
          <a:p>
            <a:pPr marL="285750" indent="-285750">
              <a:buFont typeface="Arial" panose="020B0604020202020204" pitchFamily="34" charset="0"/>
              <a:buChar char="•"/>
            </a:pPr>
            <a:r>
              <a:rPr lang="en-US" b="1" dirty="0"/>
              <a:t>Youth Leadership </a:t>
            </a:r>
            <a:r>
              <a:rPr lang="en-US" dirty="0"/>
              <a:t>entered in Organization Manager</a:t>
            </a:r>
          </a:p>
          <a:p>
            <a:endParaRPr lang="en-US" sz="1000" dirty="0"/>
          </a:p>
          <a:p>
            <a:pPr marL="285750" indent="-285750">
              <a:buFont typeface="Arial" panose="020B0604020202020204" pitchFamily="34" charset="0"/>
              <a:buChar char="•"/>
            </a:pPr>
            <a:r>
              <a:rPr lang="en-US" b="1" dirty="0"/>
              <a:t>Outdoor / Super activity </a:t>
            </a:r>
            <a:r>
              <a:rPr lang="en-US" dirty="0"/>
              <a:t>entered in Organization Manager</a:t>
            </a:r>
          </a:p>
          <a:p>
            <a:endParaRPr lang="en-US" sz="1000" b="1" dirty="0"/>
          </a:p>
          <a:p>
            <a:r>
              <a:rPr lang="en-US" dirty="0"/>
              <a:t>Units using third party Unit Management Systems must use My.Scouting.org to enter this data</a:t>
            </a:r>
          </a:p>
          <a:p>
            <a:endParaRPr lang="en-US" sz="1000" dirty="0"/>
          </a:p>
          <a:p>
            <a:r>
              <a:rPr lang="en-US" dirty="0"/>
              <a:t>Sixth metric</a:t>
            </a:r>
            <a:r>
              <a:rPr lang="en-US" b="1" dirty="0"/>
              <a:t> Retention </a:t>
            </a:r>
            <a:r>
              <a:rPr lang="en-US" dirty="0"/>
              <a:t>will be available in 2026</a:t>
            </a:r>
          </a:p>
        </p:txBody>
      </p:sp>
    </p:spTree>
    <p:extLst>
      <p:ext uri="{BB962C8B-B14F-4D97-AF65-F5344CB8AC3E}">
        <p14:creationId xmlns:p14="http://schemas.microsoft.com/office/powerpoint/2010/main" val="2470734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857D6E-A24B-6155-7C3F-E4419B81AF9F}"/>
              </a:ext>
            </a:extLst>
          </p:cNvPr>
          <p:cNvPicPr>
            <a:picLocks noChangeAspect="1"/>
          </p:cNvPicPr>
          <p:nvPr/>
        </p:nvPicPr>
        <p:blipFill>
          <a:blip r:embed="rId2"/>
          <a:stretch>
            <a:fillRect/>
          </a:stretch>
        </p:blipFill>
        <p:spPr>
          <a:xfrm>
            <a:off x="3356519" y="734103"/>
            <a:ext cx="7814588" cy="4782352"/>
          </a:xfrm>
          <a:prstGeom prst="rect">
            <a:avLst/>
          </a:prstGeom>
        </p:spPr>
      </p:pic>
      <p:sp>
        <p:nvSpPr>
          <p:cNvPr id="4" name="Rectangle: Rounded Corners 3">
            <a:extLst>
              <a:ext uri="{FF2B5EF4-FFF2-40B4-BE49-F238E27FC236}">
                <a16:creationId xmlns:a16="http://schemas.microsoft.com/office/drawing/2014/main" id="{F8ACF3C5-24AC-6E09-7938-D44BB44711F3}"/>
              </a:ext>
            </a:extLst>
          </p:cNvPr>
          <p:cNvSpPr/>
          <p:nvPr/>
        </p:nvSpPr>
        <p:spPr>
          <a:xfrm>
            <a:off x="3601802" y="3039414"/>
            <a:ext cx="558084" cy="206062"/>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6F8743E9-7E6B-6855-EBE8-78614FCE9F5C}"/>
              </a:ext>
            </a:extLst>
          </p:cNvPr>
          <p:cNvSpPr txBox="1">
            <a:spLocks/>
          </p:cNvSpPr>
          <p:nvPr/>
        </p:nvSpPr>
        <p:spPr>
          <a:xfrm>
            <a:off x="0" y="51483"/>
            <a:ext cx="12192000" cy="796182"/>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effectLst>
                  <a:outerShdw blurRad="38100" dist="38100" dir="2700000" algn="tl">
                    <a:srgbClr val="000000">
                      <a:alpha val="43137"/>
                    </a:srgbClr>
                  </a:outerShdw>
                </a:effectLst>
              </a:rPr>
              <a:t>Commissioner Tools Home Page (District)</a:t>
            </a:r>
          </a:p>
        </p:txBody>
      </p:sp>
      <p:pic>
        <p:nvPicPr>
          <p:cNvPr id="7" name="Picture 6">
            <a:extLst>
              <a:ext uri="{FF2B5EF4-FFF2-40B4-BE49-F238E27FC236}">
                <a16:creationId xmlns:a16="http://schemas.microsoft.com/office/drawing/2014/main" id="{87B8792C-4AB1-29D4-2FBB-2DB0569384AF}"/>
              </a:ext>
            </a:extLst>
          </p:cNvPr>
          <p:cNvPicPr>
            <a:picLocks noChangeAspect="1"/>
          </p:cNvPicPr>
          <p:nvPr/>
        </p:nvPicPr>
        <p:blipFill>
          <a:blip r:embed="rId3"/>
          <a:srcRect l="67717"/>
          <a:stretch>
            <a:fillRect/>
          </a:stretch>
        </p:blipFill>
        <p:spPr>
          <a:xfrm>
            <a:off x="56018" y="2605544"/>
            <a:ext cx="350728" cy="438306"/>
          </a:xfrm>
          <a:prstGeom prst="rect">
            <a:avLst/>
          </a:prstGeom>
        </p:spPr>
      </p:pic>
      <p:pic>
        <p:nvPicPr>
          <p:cNvPr id="8" name="Picture 7">
            <a:extLst>
              <a:ext uri="{FF2B5EF4-FFF2-40B4-BE49-F238E27FC236}">
                <a16:creationId xmlns:a16="http://schemas.microsoft.com/office/drawing/2014/main" id="{D7771869-BAD4-5578-4B47-16CEAB4CA648}"/>
              </a:ext>
            </a:extLst>
          </p:cNvPr>
          <p:cNvPicPr>
            <a:picLocks noChangeAspect="1"/>
          </p:cNvPicPr>
          <p:nvPr/>
        </p:nvPicPr>
        <p:blipFill>
          <a:blip r:embed="rId3"/>
          <a:srcRect r="70433"/>
          <a:stretch>
            <a:fillRect/>
          </a:stretch>
        </p:blipFill>
        <p:spPr>
          <a:xfrm>
            <a:off x="97143" y="3127142"/>
            <a:ext cx="284923" cy="388778"/>
          </a:xfrm>
          <a:prstGeom prst="rect">
            <a:avLst/>
          </a:prstGeom>
        </p:spPr>
      </p:pic>
      <p:sp>
        <p:nvSpPr>
          <p:cNvPr id="9" name="TextBox 8">
            <a:extLst>
              <a:ext uri="{FF2B5EF4-FFF2-40B4-BE49-F238E27FC236}">
                <a16:creationId xmlns:a16="http://schemas.microsoft.com/office/drawing/2014/main" id="{A4C52B45-FED5-43C6-9CAE-DF80989D6380}"/>
              </a:ext>
            </a:extLst>
          </p:cNvPr>
          <p:cNvSpPr txBox="1"/>
          <p:nvPr/>
        </p:nvSpPr>
        <p:spPr>
          <a:xfrm>
            <a:off x="442072" y="2648760"/>
            <a:ext cx="1258678" cy="369332"/>
          </a:xfrm>
          <a:prstGeom prst="rect">
            <a:avLst/>
          </a:prstGeom>
          <a:noFill/>
        </p:spPr>
        <p:txBody>
          <a:bodyPr wrap="none" rtlCol="0">
            <a:spAutoFit/>
          </a:bodyPr>
          <a:lstStyle/>
          <a:p>
            <a:r>
              <a:rPr lang="en-US" dirty="0"/>
              <a:t>Metric met</a:t>
            </a:r>
          </a:p>
        </p:txBody>
      </p:sp>
      <p:sp>
        <p:nvSpPr>
          <p:cNvPr id="12" name="TextBox 11">
            <a:extLst>
              <a:ext uri="{FF2B5EF4-FFF2-40B4-BE49-F238E27FC236}">
                <a16:creationId xmlns:a16="http://schemas.microsoft.com/office/drawing/2014/main" id="{B9315D0F-62A3-DE0C-996F-1698EA1CF5EB}"/>
              </a:ext>
            </a:extLst>
          </p:cNvPr>
          <p:cNvSpPr txBox="1"/>
          <p:nvPr/>
        </p:nvSpPr>
        <p:spPr>
          <a:xfrm>
            <a:off x="439924" y="3136014"/>
            <a:ext cx="1633781" cy="369332"/>
          </a:xfrm>
          <a:prstGeom prst="rect">
            <a:avLst/>
          </a:prstGeom>
          <a:noFill/>
        </p:spPr>
        <p:txBody>
          <a:bodyPr wrap="none" rtlCol="0">
            <a:spAutoFit/>
          </a:bodyPr>
          <a:lstStyle/>
          <a:p>
            <a:r>
              <a:rPr lang="en-US" dirty="0"/>
              <a:t>Metric not met</a:t>
            </a:r>
          </a:p>
        </p:txBody>
      </p:sp>
      <p:sp>
        <p:nvSpPr>
          <p:cNvPr id="13" name="TextBox 12">
            <a:extLst>
              <a:ext uri="{FF2B5EF4-FFF2-40B4-BE49-F238E27FC236}">
                <a16:creationId xmlns:a16="http://schemas.microsoft.com/office/drawing/2014/main" id="{E0AD6E18-5ECE-CDAB-4BBE-A867C1762E57}"/>
              </a:ext>
            </a:extLst>
          </p:cNvPr>
          <p:cNvSpPr txBox="1"/>
          <p:nvPr/>
        </p:nvSpPr>
        <p:spPr>
          <a:xfrm>
            <a:off x="30046" y="931565"/>
            <a:ext cx="3365684" cy="1308050"/>
          </a:xfrm>
          <a:prstGeom prst="rect">
            <a:avLst/>
          </a:prstGeom>
          <a:noFill/>
        </p:spPr>
        <p:txBody>
          <a:bodyPr wrap="square" rtlCol="0">
            <a:spAutoFit/>
          </a:bodyPr>
          <a:lstStyle/>
          <a:p>
            <a:r>
              <a:rPr lang="en-US" dirty="0"/>
              <a:t>Unit summary by metric</a:t>
            </a:r>
          </a:p>
          <a:p>
            <a:endParaRPr lang="en-US" sz="1100" dirty="0"/>
          </a:p>
          <a:p>
            <a:r>
              <a:rPr lang="en-US" dirty="0"/>
              <a:t>Use the dropdown menu to View Units on home page</a:t>
            </a:r>
          </a:p>
          <a:p>
            <a:endParaRPr lang="en-US" sz="1400" dirty="0"/>
          </a:p>
        </p:txBody>
      </p:sp>
    </p:spTree>
    <p:extLst>
      <p:ext uri="{BB962C8B-B14F-4D97-AF65-F5344CB8AC3E}">
        <p14:creationId xmlns:p14="http://schemas.microsoft.com/office/powerpoint/2010/main" val="2722214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C0BA1-1E8E-7877-EFEE-C25185737A24}"/>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387F64DC-5F7B-7CE7-75D8-45B62B861636}"/>
              </a:ext>
            </a:extLst>
          </p:cNvPr>
          <p:cNvGrpSpPr/>
          <p:nvPr/>
        </p:nvGrpSpPr>
        <p:grpSpPr>
          <a:xfrm>
            <a:off x="3455825" y="699759"/>
            <a:ext cx="7127498" cy="4838158"/>
            <a:chOff x="4374523" y="583848"/>
            <a:chExt cx="6921437" cy="4700783"/>
          </a:xfrm>
        </p:grpSpPr>
        <p:grpSp>
          <p:nvGrpSpPr>
            <p:cNvPr id="11" name="Group 10">
              <a:extLst>
                <a:ext uri="{FF2B5EF4-FFF2-40B4-BE49-F238E27FC236}">
                  <a16:creationId xmlns:a16="http://schemas.microsoft.com/office/drawing/2014/main" id="{8F2EA8EA-80A1-4CD6-31C1-CAF980A5E9F1}"/>
                </a:ext>
              </a:extLst>
            </p:cNvPr>
            <p:cNvGrpSpPr/>
            <p:nvPr/>
          </p:nvGrpSpPr>
          <p:grpSpPr>
            <a:xfrm>
              <a:off x="4374523" y="583848"/>
              <a:ext cx="6921437" cy="4700783"/>
              <a:chOff x="3704475" y="583848"/>
              <a:chExt cx="7591486" cy="5018468"/>
            </a:xfrm>
          </p:grpSpPr>
          <p:pic>
            <p:nvPicPr>
              <p:cNvPr id="6" name="Picture 5">
                <a:extLst>
                  <a:ext uri="{FF2B5EF4-FFF2-40B4-BE49-F238E27FC236}">
                    <a16:creationId xmlns:a16="http://schemas.microsoft.com/office/drawing/2014/main" id="{F6B75A5D-94E6-952E-08BD-190375D43EFC}"/>
                  </a:ext>
                </a:extLst>
              </p:cNvPr>
              <p:cNvPicPr>
                <a:picLocks noChangeAspect="1"/>
              </p:cNvPicPr>
              <p:nvPr/>
            </p:nvPicPr>
            <p:blipFill>
              <a:blip r:embed="rId2"/>
              <a:stretch>
                <a:fillRect/>
              </a:stretch>
            </p:blipFill>
            <p:spPr>
              <a:xfrm>
                <a:off x="3704475" y="583848"/>
                <a:ext cx="7591486" cy="5018468"/>
              </a:xfrm>
              <a:prstGeom prst="rect">
                <a:avLst/>
              </a:prstGeom>
            </p:spPr>
          </p:pic>
          <p:sp>
            <p:nvSpPr>
              <p:cNvPr id="10" name="Rectangle: Rounded Corners 9">
                <a:extLst>
                  <a:ext uri="{FF2B5EF4-FFF2-40B4-BE49-F238E27FC236}">
                    <a16:creationId xmlns:a16="http://schemas.microsoft.com/office/drawing/2014/main" id="{64D18968-EE77-7B05-5978-81B0A684EB6D}"/>
                  </a:ext>
                </a:extLst>
              </p:cNvPr>
              <p:cNvSpPr/>
              <p:nvPr/>
            </p:nvSpPr>
            <p:spPr>
              <a:xfrm>
                <a:off x="7620000" y="2112134"/>
                <a:ext cx="3614670" cy="236114"/>
              </a:xfrm>
              <a:prstGeom prst="roundRect">
                <a:avLst/>
              </a:prstGeom>
              <a:no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Rounded Corners 3">
              <a:extLst>
                <a:ext uri="{FF2B5EF4-FFF2-40B4-BE49-F238E27FC236}">
                  <a16:creationId xmlns:a16="http://schemas.microsoft.com/office/drawing/2014/main" id="{3E78416D-2F7E-A083-4B65-DF50147CC71A}"/>
                </a:ext>
              </a:extLst>
            </p:cNvPr>
            <p:cNvSpPr/>
            <p:nvPr/>
          </p:nvSpPr>
          <p:spPr>
            <a:xfrm>
              <a:off x="6138933" y="3382854"/>
              <a:ext cx="274749" cy="184592"/>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1">
            <a:extLst>
              <a:ext uri="{FF2B5EF4-FFF2-40B4-BE49-F238E27FC236}">
                <a16:creationId xmlns:a16="http://schemas.microsoft.com/office/drawing/2014/main" id="{E0A365D1-820E-5E26-6516-8478D3AAE088}"/>
              </a:ext>
            </a:extLst>
          </p:cNvPr>
          <p:cNvSpPr txBox="1">
            <a:spLocks/>
          </p:cNvSpPr>
          <p:nvPr/>
        </p:nvSpPr>
        <p:spPr>
          <a:xfrm>
            <a:off x="0" y="51483"/>
            <a:ext cx="12192000" cy="796182"/>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effectLst>
                  <a:outerShdw blurRad="38100" dist="38100" dir="2700000" algn="tl">
                    <a:srgbClr val="000000">
                      <a:alpha val="43137"/>
                    </a:srgbClr>
                  </a:outerShdw>
                </a:effectLst>
              </a:rPr>
              <a:t>Commissioner Tools Home Page (District)</a:t>
            </a:r>
          </a:p>
        </p:txBody>
      </p:sp>
      <p:sp>
        <p:nvSpPr>
          <p:cNvPr id="13" name="TextBox 12">
            <a:extLst>
              <a:ext uri="{FF2B5EF4-FFF2-40B4-BE49-F238E27FC236}">
                <a16:creationId xmlns:a16="http://schemas.microsoft.com/office/drawing/2014/main" id="{6B0F3695-F2E9-5C8A-1414-9985564D0A15}"/>
              </a:ext>
            </a:extLst>
          </p:cNvPr>
          <p:cNvSpPr txBox="1"/>
          <p:nvPr/>
        </p:nvSpPr>
        <p:spPr>
          <a:xfrm>
            <a:off x="137371" y="1064648"/>
            <a:ext cx="3365684" cy="861774"/>
          </a:xfrm>
          <a:prstGeom prst="rect">
            <a:avLst/>
          </a:prstGeom>
          <a:noFill/>
        </p:spPr>
        <p:txBody>
          <a:bodyPr wrap="square" rtlCol="0">
            <a:spAutoFit/>
          </a:bodyPr>
          <a:lstStyle/>
          <a:p>
            <a:r>
              <a:rPr lang="en-US" dirty="0"/>
              <a:t>To access individual unit dashboard, select unit</a:t>
            </a:r>
          </a:p>
          <a:p>
            <a:endParaRPr lang="en-US" sz="1400" dirty="0"/>
          </a:p>
        </p:txBody>
      </p:sp>
      <p:grpSp>
        <p:nvGrpSpPr>
          <p:cNvPr id="15" name="Group 14">
            <a:extLst>
              <a:ext uri="{FF2B5EF4-FFF2-40B4-BE49-F238E27FC236}">
                <a16:creationId xmlns:a16="http://schemas.microsoft.com/office/drawing/2014/main" id="{EAFFD944-8D7C-3107-4116-BE80661E9AE8}"/>
              </a:ext>
            </a:extLst>
          </p:cNvPr>
          <p:cNvGrpSpPr/>
          <p:nvPr/>
        </p:nvGrpSpPr>
        <p:grpSpPr>
          <a:xfrm>
            <a:off x="3318328" y="5506302"/>
            <a:ext cx="4577098" cy="448059"/>
            <a:chOff x="3318328" y="5506302"/>
            <a:chExt cx="4577098" cy="448059"/>
          </a:xfrm>
        </p:grpSpPr>
        <p:pic>
          <p:nvPicPr>
            <p:cNvPr id="16" name="Picture 15">
              <a:extLst>
                <a:ext uri="{FF2B5EF4-FFF2-40B4-BE49-F238E27FC236}">
                  <a16:creationId xmlns:a16="http://schemas.microsoft.com/office/drawing/2014/main" id="{7B29EE58-AF4A-E01F-D0FB-FAB199941444}"/>
                </a:ext>
              </a:extLst>
            </p:cNvPr>
            <p:cNvPicPr>
              <a:picLocks noChangeAspect="1"/>
            </p:cNvPicPr>
            <p:nvPr/>
          </p:nvPicPr>
          <p:blipFill>
            <a:blip r:embed="rId3"/>
            <a:stretch>
              <a:fillRect/>
            </a:stretch>
          </p:blipFill>
          <p:spPr>
            <a:xfrm>
              <a:off x="3318328" y="5506302"/>
              <a:ext cx="379127" cy="448059"/>
            </a:xfrm>
            <a:prstGeom prst="rect">
              <a:avLst/>
            </a:prstGeom>
          </p:spPr>
        </p:pic>
        <p:sp>
          <p:nvSpPr>
            <p:cNvPr id="17" name="TextBox 16">
              <a:extLst>
                <a:ext uri="{FF2B5EF4-FFF2-40B4-BE49-F238E27FC236}">
                  <a16:creationId xmlns:a16="http://schemas.microsoft.com/office/drawing/2014/main" id="{C6B9B37F-3A2C-CF67-68CC-36AC5B60B3FB}"/>
                </a:ext>
              </a:extLst>
            </p:cNvPr>
            <p:cNvSpPr txBox="1"/>
            <p:nvPr/>
          </p:nvSpPr>
          <p:spPr>
            <a:xfrm>
              <a:off x="3584631" y="5572259"/>
              <a:ext cx="4310795" cy="369332"/>
            </a:xfrm>
            <a:prstGeom prst="rect">
              <a:avLst/>
            </a:prstGeom>
            <a:noFill/>
          </p:spPr>
          <p:txBody>
            <a:bodyPr wrap="none" rtlCol="0">
              <a:spAutoFit/>
            </a:bodyPr>
            <a:lstStyle/>
            <a:p>
              <a:r>
                <a:rPr lang="en-US" dirty="0"/>
                <a:t>Shows metric requirement for completion</a:t>
              </a:r>
            </a:p>
          </p:txBody>
        </p:sp>
      </p:grpSp>
    </p:spTree>
    <p:extLst>
      <p:ext uri="{BB962C8B-B14F-4D97-AF65-F5344CB8AC3E}">
        <p14:creationId xmlns:p14="http://schemas.microsoft.com/office/powerpoint/2010/main" val="929013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9358E-9484-AAF5-8E49-CB9DCC5164DC}"/>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5077189C-9FA4-F339-6F93-E476692B02E6}"/>
              </a:ext>
            </a:extLst>
          </p:cNvPr>
          <p:cNvSpPr txBox="1">
            <a:spLocks/>
          </p:cNvSpPr>
          <p:nvPr/>
        </p:nvSpPr>
        <p:spPr>
          <a:xfrm>
            <a:off x="0" y="51483"/>
            <a:ext cx="12192000" cy="796182"/>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effectLst>
                  <a:outerShdw blurRad="38100" dist="38100" dir="2700000" algn="tl">
                    <a:srgbClr val="000000">
                      <a:alpha val="43137"/>
                    </a:srgbClr>
                  </a:outerShdw>
                </a:effectLst>
              </a:rPr>
              <a:t>Commissioner Tools Home Page (Unit)</a:t>
            </a:r>
          </a:p>
        </p:txBody>
      </p:sp>
      <p:grpSp>
        <p:nvGrpSpPr>
          <p:cNvPr id="8" name="Group 7">
            <a:extLst>
              <a:ext uri="{FF2B5EF4-FFF2-40B4-BE49-F238E27FC236}">
                <a16:creationId xmlns:a16="http://schemas.microsoft.com/office/drawing/2014/main" id="{F5546661-8CCD-4593-DE2E-F7679A48941C}"/>
              </a:ext>
            </a:extLst>
          </p:cNvPr>
          <p:cNvGrpSpPr/>
          <p:nvPr/>
        </p:nvGrpSpPr>
        <p:grpSpPr>
          <a:xfrm>
            <a:off x="240247" y="2359533"/>
            <a:ext cx="717197" cy="1019131"/>
            <a:chOff x="3318328" y="5506302"/>
            <a:chExt cx="717197" cy="1019131"/>
          </a:xfrm>
        </p:grpSpPr>
        <p:pic>
          <p:nvPicPr>
            <p:cNvPr id="9" name="Picture 8">
              <a:extLst>
                <a:ext uri="{FF2B5EF4-FFF2-40B4-BE49-F238E27FC236}">
                  <a16:creationId xmlns:a16="http://schemas.microsoft.com/office/drawing/2014/main" id="{4D58CBA5-5426-BBA2-BA60-BD3977673754}"/>
                </a:ext>
              </a:extLst>
            </p:cNvPr>
            <p:cNvPicPr>
              <a:picLocks noChangeAspect="1"/>
            </p:cNvPicPr>
            <p:nvPr/>
          </p:nvPicPr>
          <p:blipFill>
            <a:blip r:embed="rId2"/>
            <a:stretch>
              <a:fillRect/>
            </a:stretch>
          </p:blipFill>
          <p:spPr>
            <a:xfrm>
              <a:off x="3318328" y="5506302"/>
              <a:ext cx="379127" cy="448059"/>
            </a:xfrm>
            <a:prstGeom prst="rect">
              <a:avLst/>
            </a:prstGeom>
          </p:spPr>
        </p:pic>
        <p:sp>
          <p:nvSpPr>
            <p:cNvPr id="12" name="TextBox 11">
              <a:extLst>
                <a:ext uri="{FF2B5EF4-FFF2-40B4-BE49-F238E27FC236}">
                  <a16:creationId xmlns:a16="http://schemas.microsoft.com/office/drawing/2014/main" id="{F29A8111-0D8C-1808-E02C-A8644D12C8C6}"/>
                </a:ext>
              </a:extLst>
            </p:cNvPr>
            <p:cNvSpPr txBox="1"/>
            <p:nvPr/>
          </p:nvSpPr>
          <p:spPr>
            <a:xfrm>
              <a:off x="3850794" y="6156101"/>
              <a:ext cx="184731" cy="369332"/>
            </a:xfrm>
            <a:prstGeom prst="rect">
              <a:avLst/>
            </a:prstGeom>
            <a:noFill/>
          </p:spPr>
          <p:txBody>
            <a:bodyPr wrap="none" rtlCol="0">
              <a:spAutoFit/>
            </a:bodyPr>
            <a:lstStyle/>
            <a:p>
              <a:endParaRPr lang="en-US" dirty="0"/>
            </a:p>
          </p:txBody>
        </p:sp>
      </p:grpSp>
      <p:sp>
        <p:nvSpPr>
          <p:cNvPr id="13" name="TextBox 12">
            <a:extLst>
              <a:ext uri="{FF2B5EF4-FFF2-40B4-BE49-F238E27FC236}">
                <a16:creationId xmlns:a16="http://schemas.microsoft.com/office/drawing/2014/main" id="{F25A5184-0884-9E66-07CE-1169DE56C05E}"/>
              </a:ext>
            </a:extLst>
          </p:cNvPr>
          <p:cNvSpPr txBox="1"/>
          <p:nvPr/>
        </p:nvSpPr>
        <p:spPr>
          <a:xfrm>
            <a:off x="188886" y="1008839"/>
            <a:ext cx="4486145" cy="4208844"/>
          </a:xfrm>
          <a:prstGeom prst="rect">
            <a:avLst/>
          </a:prstGeom>
          <a:noFill/>
        </p:spPr>
        <p:txBody>
          <a:bodyPr wrap="square" rtlCol="0">
            <a:spAutoFit/>
          </a:bodyPr>
          <a:lstStyle/>
          <a:p>
            <a:r>
              <a:rPr lang="en-US" dirty="0"/>
              <a:t>The unit dashboard has same </a:t>
            </a:r>
          </a:p>
          <a:p>
            <a:r>
              <a:rPr lang="en-US" dirty="0"/>
              <a:t>look at the District dash, but </a:t>
            </a:r>
          </a:p>
          <a:p>
            <a:r>
              <a:rPr lang="en-US" dirty="0"/>
              <a:t>more detailed information</a:t>
            </a:r>
          </a:p>
          <a:p>
            <a:endParaRPr lang="en-US" sz="1100" dirty="0"/>
          </a:p>
          <a:p>
            <a:r>
              <a:rPr lang="en-US" dirty="0"/>
              <a:t>Unit metrics are displayed</a:t>
            </a:r>
          </a:p>
          <a:p>
            <a:endParaRPr lang="en-US" sz="1050" dirty="0"/>
          </a:p>
          <a:p>
            <a:r>
              <a:rPr lang="en-US" dirty="0"/>
              <a:t>       Shows metric table</a:t>
            </a:r>
          </a:p>
          <a:p>
            <a:endParaRPr lang="en-US" sz="1100" dirty="0"/>
          </a:p>
          <a:p>
            <a:r>
              <a:rPr lang="en-US" dirty="0"/>
              <a:t>Unit Meeting Location</a:t>
            </a:r>
          </a:p>
          <a:p>
            <a:endParaRPr lang="en-US" sz="1000" dirty="0"/>
          </a:p>
          <a:p>
            <a:pPr marL="285750" indent="-285750">
              <a:buFont typeface="Arial" panose="020B0604020202020204" pitchFamily="34" charset="0"/>
              <a:buChar char="•"/>
            </a:pPr>
            <a:r>
              <a:rPr lang="en-US" dirty="0"/>
              <a:t>Data mirrors unit pin</a:t>
            </a:r>
          </a:p>
          <a:p>
            <a:endParaRPr lang="en-US" sz="1000" dirty="0"/>
          </a:p>
          <a:p>
            <a:pPr marL="285750" indent="-285750">
              <a:buFont typeface="Arial" panose="020B0604020202020204" pitchFamily="34" charset="0"/>
              <a:buChar char="•"/>
            </a:pPr>
            <a:r>
              <a:rPr lang="en-US" dirty="0"/>
              <a:t>Default address is Charter Organization</a:t>
            </a:r>
          </a:p>
          <a:p>
            <a:endParaRPr lang="en-US" sz="1000" dirty="0"/>
          </a:p>
          <a:p>
            <a:pPr marL="285750" indent="-285750">
              <a:buFont typeface="Arial" panose="020B0604020202020204" pitchFamily="34" charset="0"/>
              <a:buChar char="•"/>
            </a:pPr>
            <a:r>
              <a:rPr lang="en-US" dirty="0"/>
              <a:t>Confirm meeting location!</a:t>
            </a:r>
          </a:p>
          <a:p>
            <a:endParaRPr lang="en-US" sz="1100" dirty="0"/>
          </a:p>
          <a:p>
            <a:r>
              <a:rPr lang="en-US" dirty="0"/>
              <a:t> </a:t>
            </a:r>
            <a:r>
              <a:rPr lang="en-US" b="1" dirty="0">
                <a:solidFill>
                  <a:srgbClr val="0000FF"/>
                </a:solidFill>
              </a:rPr>
              <a:t>Coming soon: </a:t>
            </a:r>
            <a:r>
              <a:rPr lang="en-US" dirty="0"/>
              <a:t>Meeting date and time</a:t>
            </a:r>
          </a:p>
          <a:p>
            <a:endParaRPr lang="en-US" sz="1400" dirty="0"/>
          </a:p>
        </p:txBody>
      </p:sp>
      <p:grpSp>
        <p:nvGrpSpPr>
          <p:cNvPr id="4" name="Group 3">
            <a:extLst>
              <a:ext uri="{FF2B5EF4-FFF2-40B4-BE49-F238E27FC236}">
                <a16:creationId xmlns:a16="http://schemas.microsoft.com/office/drawing/2014/main" id="{9763EA5C-3A2E-A574-1514-18C708093661}"/>
              </a:ext>
            </a:extLst>
          </p:cNvPr>
          <p:cNvGrpSpPr/>
          <p:nvPr/>
        </p:nvGrpSpPr>
        <p:grpSpPr>
          <a:xfrm>
            <a:off x="3259040" y="686880"/>
            <a:ext cx="6738642" cy="4979831"/>
            <a:chOff x="3259040" y="686880"/>
            <a:chExt cx="6738642" cy="4979831"/>
          </a:xfrm>
        </p:grpSpPr>
        <p:pic>
          <p:nvPicPr>
            <p:cNvPr id="3" name="Picture 2">
              <a:extLst>
                <a:ext uri="{FF2B5EF4-FFF2-40B4-BE49-F238E27FC236}">
                  <a16:creationId xmlns:a16="http://schemas.microsoft.com/office/drawing/2014/main" id="{FA0921D4-B66C-1AAE-869D-7225859DB221}"/>
                </a:ext>
              </a:extLst>
            </p:cNvPr>
            <p:cNvPicPr>
              <a:picLocks noChangeAspect="1"/>
            </p:cNvPicPr>
            <p:nvPr/>
          </p:nvPicPr>
          <p:blipFill>
            <a:blip r:embed="rId3"/>
            <a:stretch>
              <a:fillRect/>
            </a:stretch>
          </p:blipFill>
          <p:spPr>
            <a:xfrm>
              <a:off x="3259040" y="686880"/>
              <a:ext cx="6738642" cy="4979831"/>
            </a:xfrm>
            <a:prstGeom prst="rect">
              <a:avLst/>
            </a:prstGeom>
          </p:spPr>
        </p:pic>
        <p:sp>
          <p:nvSpPr>
            <p:cNvPr id="7" name="Rectangle: Rounded Corners 6">
              <a:extLst>
                <a:ext uri="{FF2B5EF4-FFF2-40B4-BE49-F238E27FC236}">
                  <a16:creationId xmlns:a16="http://schemas.microsoft.com/office/drawing/2014/main" id="{C9B5D96C-94BF-7332-A877-A8479E3CCC5A}"/>
                </a:ext>
              </a:extLst>
            </p:cNvPr>
            <p:cNvSpPr/>
            <p:nvPr/>
          </p:nvSpPr>
          <p:spPr>
            <a:xfrm>
              <a:off x="4623515" y="1657082"/>
              <a:ext cx="2657341" cy="1197735"/>
            </a:xfrm>
            <a:prstGeom prst="round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46367387-1CBD-E960-BB26-868787FC6A1A}"/>
                </a:ext>
              </a:extLst>
            </p:cNvPr>
            <p:cNvSpPr/>
            <p:nvPr/>
          </p:nvSpPr>
          <p:spPr>
            <a:xfrm>
              <a:off x="4634246" y="3294860"/>
              <a:ext cx="2657341" cy="796183"/>
            </a:xfrm>
            <a:prstGeom prst="roundRect">
              <a:avLst/>
            </a:prstGeom>
            <a:no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grpSp>
    </p:spTree>
    <p:extLst>
      <p:ext uri="{BB962C8B-B14F-4D97-AF65-F5344CB8AC3E}">
        <p14:creationId xmlns:p14="http://schemas.microsoft.com/office/powerpoint/2010/main" val="4039053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AB3D2E-FE61-DB5C-6010-8998EF472233}"/>
              </a:ext>
            </a:extLst>
          </p:cNvPr>
          <p:cNvSpPr txBox="1">
            <a:spLocks/>
          </p:cNvSpPr>
          <p:nvPr/>
        </p:nvSpPr>
        <p:spPr>
          <a:xfrm>
            <a:off x="0" y="51483"/>
            <a:ext cx="12192000" cy="796182"/>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effectLst>
                  <a:outerShdw blurRad="38100" dist="38100" dir="2700000" algn="tl">
                    <a:srgbClr val="000000">
                      <a:alpha val="43137"/>
                    </a:srgbClr>
                  </a:outerShdw>
                </a:effectLst>
              </a:rPr>
              <a:t>Other Data at a Glance</a:t>
            </a:r>
          </a:p>
        </p:txBody>
      </p:sp>
      <p:pic>
        <p:nvPicPr>
          <p:cNvPr id="8" name="Picture 7">
            <a:extLst>
              <a:ext uri="{FF2B5EF4-FFF2-40B4-BE49-F238E27FC236}">
                <a16:creationId xmlns:a16="http://schemas.microsoft.com/office/drawing/2014/main" id="{FB8D8CAD-CA76-DCB6-F7A9-A1EE8411F4F1}"/>
              </a:ext>
            </a:extLst>
          </p:cNvPr>
          <p:cNvPicPr>
            <a:picLocks noChangeAspect="1"/>
          </p:cNvPicPr>
          <p:nvPr/>
        </p:nvPicPr>
        <p:blipFill>
          <a:blip r:embed="rId2"/>
          <a:stretch>
            <a:fillRect/>
          </a:stretch>
        </p:blipFill>
        <p:spPr>
          <a:xfrm>
            <a:off x="9244725" y="1087241"/>
            <a:ext cx="539013" cy="320840"/>
          </a:xfrm>
          <a:prstGeom prst="rect">
            <a:avLst/>
          </a:prstGeom>
        </p:spPr>
      </p:pic>
      <p:sp>
        <p:nvSpPr>
          <p:cNvPr id="9" name="TextBox 8">
            <a:extLst>
              <a:ext uri="{FF2B5EF4-FFF2-40B4-BE49-F238E27FC236}">
                <a16:creationId xmlns:a16="http://schemas.microsoft.com/office/drawing/2014/main" id="{6BC8270E-253C-CD03-9606-3829628B06F8}"/>
              </a:ext>
            </a:extLst>
          </p:cNvPr>
          <p:cNvSpPr txBox="1"/>
          <p:nvPr/>
        </p:nvSpPr>
        <p:spPr>
          <a:xfrm>
            <a:off x="9667749" y="1034599"/>
            <a:ext cx="2524251" cy="3339376"/>
          </a:xfrm>
          <a:prstGeom prst="rect">
            <a:avLst/>
          </a:prstGeom>
          <a:noFill/>
        </p:spPr>
        <p:txBody>
          <a:bodyPr wrap="square" rtlCol="0">
            <a:spAutoFit/>
          </a:bodyPr>
          <a:lstStyle/>
          <a:p>
            <a:r>
              <a:rPr lang="en-US" dirty="0"/>
              <a:t>Generates by unit connection report (.csv)</a:t>
            </a:r>
          </a:p>
          <a:p>
            <a:endParaRPr lang="en-US" sz="1100" dirty="0"/>
          </a:p>
          <a:p>
            <a:r>
              <a:rPr lang="en-US" dirty="0"/>
              <a:t>This report is also available in drop down menu under  Reports</a:t>
            </a:r>
          </a:p>
          <a:p>
            <a:endParaRPr lang="en-US" sz="1000" dirty="0"/>
          </a:p>
          <a:p>
            <a:r>
              <a:rPr lang="en-US" dirty="0"/>
              <a:t>Focus is Units without connections and Units with Goals</a:t>
            </a:r>
          </a:p>
          <a:p>
            <a:endParaRPr lang="en-US" sz="1000" dirty="0"/>
          </a:p>
          <a:p>
            <a:r>
              <a:rPr lang="en-US" dirty="0"/>
              <a:t>Symbol enables drop down screen</a:t>
            </a:r>
          </a:p>
        </p:txBody>
      </p:sp>
      <p:sp>
        <p:nvSpPr>
          <p:cNvPr id="7" name="Rectangle: Rounded Corners 6">
            <a:extLst>
              <a:ext uri="{FF2B5EF4-FFF2-40B4-BE49-F238E27FC236}">
                <a16:creationId xmlns:a16="http://schemas.microsoft.com/office/drawing/2014/main" id="{B0EA170C-9C95-125A-07DE-02526C037862}"/>
              </a:ext>
            </a:extLst>
          </p:cNvPr>
          <p:cNvSpPr/>
          <p:nvPr/>
        </p:nvSpPr>
        <p:spPr>
          <a:xfrm>
            <a:off x="3597498" y="2197850"/>
            <a:ext cx="4134119" cy="562377"/>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3898F4B-261F-C1D8-5C0B-581FFF0F66CA}"/>
              </a:ext>
            </a:extLst>
          </p:cNvPr>
          <p:cNvGrpSpPr/>
          <p:nvPr/>
        </p:nvGrpSpPr>
        <p:grpSpPr>
          <a:xfrm>
            <a:off x="2242599" y="847665"/>
            <a:ext cx="6824128" cy="4842495"/>
            <a:chOff x="2242599" y="847665"/>
            <a:chExt cx="6824128" cy="4842495"/>
          </a:xfrm>
        </p:grpSpPr>
        <p:pic>
          <p:nvPicPr>
            <p:cNvPr id="5" name="Picture 4">
              <a:extLst>
                <a:ext uri="{FF2B5EF4-FFF2-40B4-BE49-F238E27FC236}">
                  <a16:creationId xmlns:a16="http://schemas.microsoft.com/office/drawing/2014/main" id="{751AED97-2226-4039-7017-8BDAD1CFAA97}"/>
                </a:ext>
              </a:extLst>
            </p:cNvPr>
            <p:cNvPicPr>
              <a:picLocks noChangeAspect="1"/>
            </p:cNvPicPr>
            <p:nvPr/>
          </p:nvPicPr>
          <p:blipFill>
            <a:blip r:embed="rId3"/>
            <a:stretch>
              <a:fillRect/>
            </a:stretch>
          </p:blipFill>
          <p:spPr>
            <a:xfrm>
              <a:off x="2242599" y="847665"/>
              <a:ext cx="6824128" cy="4842495"/>
            </a:xfrm>
            <a:prstGeom prst="rect">
              <a:avLst/>
            </a:prstGeom>
          </p:spPr>
        </p:pic>
        <p:sp>
          <p:nvSpPr>
            <p:cNvPr id="14" name="Rectangle: Rounded Corners 13">
              <a:extLst>
                <a:ext uri="{FF2B5EF4-FFF2-40B4-BE49-F238E27FC236}">
                  <a16:creationId xmlns:a16="http://schemas.microsoft.com/office/drawing/2014/main" id="{3C7FAD17-440C-A94F-0C6E-4FB04DB7EC66}"/>
                </a:ext>
              </a:extLst>
            </p:cNvPr>
            <p:cNvSpPr/>
            <p:nvPr/>
          </p:nvSpPr>
          <p:spPr>
            <a:xfrm>
              <a:off x="2352540" y="3799124"/>
              <a:ext cx="369195" cy="107323"/>
            </a:xfrm>
            <a:prstGeom prst="roundRect">
              <a:avLst/>
            </a:prstGeom>
            <a:no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Rounded Corners 15">
            <a:extLst>
              <a:ext uri="{FF2B5EF4-FFF2-40B4-BE49-F238E27FC236}">
                <a16:creationId xmlns:a16="http://schemas.microsoft.com/office/drawing/2014/main" id="{67BA0A39-C14A-7E29-DF47-8F2A9284EEEA}"/>
              </a:ext>
            </a:extLst>
          </p:cNvPr>
          <p:cNvSpPr/>
          <p:nvPr/>
        </p:nvSpPr>
        <p:spPr>
          <a:xfrm>
            <a:off x="11007144" y="2331067"/>
            <a:ext cx="845712" cy="326265"/>
          </a:xfrm>
          <a:prstGeom prst="roundRect">
            <a:avLst/>
          </a:prstGeom>
          <a:no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3EB2A56-8499-9CFD-014F-970518C95CFB}"/>
              </a:ext>
            </a:extLst>
          </p:cNvPr>
          <p:cNvPicPr>
            <a:picLocks noChangeAspect="1"/>
          </p:cNvPicPr>
          <p:nvPr/>
        </p:nvPicPr>
        <p:blipFill>
          <a:blip r:embed="rId4"/>
          <a:stretch>
            <a:fillRect/>
          </a:stretch>
        </p:blipFill>
        <p:spPr>
          <a:xfrm>
            <a:off x="9357292" y="3739733"/>
            <a:ext cx="392052" cy="314673"/>
          </a:xfrm>
          <a:prstGeom prst="rect">
            <a:avLst/>
          </a:prstGeom>
        </p:spPr>
      </p:pic>
    </p:spTree>
    <p:extLst>
      <p:ext uri="{BB962C8B-B14F-4D97-AF65-F5344CB8AC3E}">
        <p14:creationId xmlns:p14="http://schemas.microsoft.com/office/powerpoint/2010/main" val="623312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3EF60E7F-9AA7-6B3C-A224-1C0A0B4F0A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988" y="719368"/>
            <a:ext cx="10834814" cy="2757140"/>
          </a:xfrm>
          <a:prstGeom prst="rect">
            <a:avLst/>
          </a:prstGeom>
        </p:spPr>
      </p:pic>
      <p:pic>
        <p:nvPicPr>
          <p:cNvPr id="2" name="Picture 1">
            <a:extLst>
              <a:ext uri="{FF2B5EF4-FFF2-40B4-BE49-F238E27FC236}">
                <a16:creationId xmlns:a16="http://schemas.microsoft.com/office/drawing/2014/main" id="{46CFA7C0-586F-EA6A-26CE-39C886B21567}"/>
              </a:ext>
            </a:extLst>
          </p:cNvPr>
          <p:cNvPicPr>
            <a:picLocks noChangeAspect="1"/>
          </p:cNvPicPr>
          <p:nvPr/>
        </p:nvPicPr>
        <p:blipFill>
          <a:blip r:embed="rId4"/>
          <a:stretch>
            <a:fillRect/>
          </a:stretch>
        </p:blipFill>
        <p:spPr>
          <a:xfrm>
            <a:off x="3106895" y="3228300"/>
            <a:ext cx="4188801" cy="2951128"/>
          </a:xfrm>
          <a:prstGeom prst="rect">
            <a:avLst/>
          </a:prstGeom>
          <a:ln>
            <a:solidFill>
              <a:schemeClr val="accent1"/>
            </a:solidFill>
          </a:ln>
        </p:spPr>
      </p:pic>
      <p:sp>
        <p:nvSpPr>
          <p:cNvPr id="3" name="Arrow: Down 2">
            <a:extLst>
              <a:ext uri="{FF2B5EF4-FFF2-40B4-BE49-F238E27FC236}">
                <a16:creationId xmlns:a16="http://schemas.microsoft.com/office/drawing/2014/main" id="{2AE0590F-CB57-754E-3DFC-7DF9B54A11E3}"/>
              </a:ext>
            </a:extLst>
          </p:cNvPr>
          <p:cNvSpPr/>
          <p:nvPr/>
        </p:nvSpPr>
        <p:spPr>
          <a:xfrm rot="3052802" flipH="1">
            <a:off x="8495714" y="2068366"/>
            <a:ext cx="346137" cy="3095759"/>
          </a:xfrm>
          <a:prstGeom prst="downArrow">
            <a:avLst>
              <a:gd name="adj1" fmla="val 35623"/>
              <a:gd name="adj2" fmla="val 50000"/>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2A7977D5-C7AE-C0B3-E702-EDACD9E48874}"/>
              </a:ext>
            </a:extLst>
          </p:cNvPr>
          <p:cNvSpPr txBox="1">
            <a:spLocks/>
          </p:cNvSpPr>
          <p:nvPr/>
        </p:nvSpPr>
        <p:spPr>
          <a:xfrm>
            <a:off x="0" y="51483"/>
            <a:ext cx="12192000" cy="796182"/>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effectLst>
                  <a:outerShdw blurRad="38100" dist="38100" dir="2700000" algn="tl">
                    <a:srgbClr val="000000">
                      <a:alpha val="43137"/>
                    </a:srgbClr>
                  </a:outerShdw>
                </a:effectLst>
              </a:rPr>
              <a:t>Connection Guides</a:t>
            </a:r>
          </a:p>
        </p:txBody>
      </p:sp>
      <p:sp>
        <p:nvSpPr>
          <p:cNvPr id="6" name="TextBox 5">
            <a:extLst>
              <a:ext uri="{FF2B5EF4-FFF2-40B4-BE49-F238E27FC236}">
                <a16:creationId xmlns:a16="http://schemas.microsoft.com/office/drawing/2014/main" id="{3C978D0E-7ED2-3115-D7E5-BF625BDA0366}"/>
              </a:ext>
            </a:extLst>
          </p:cNvPr>
          <p:cNvSpPr txBox="1"/>
          <p:nvPr/>
        </p:nvSpPr>
        <p:spPr>
          <a:xfrm>
            <a:off x="9101158" y="3391433"/>
            <a:ext cx="2932005" cy="1754326"/>
          </a:xfrm>
          <a:prstGeom prst="rect">
            <a:avLst/>
          </a:prstGeom>
          <a:noFill/>
        </p:spPr>
        <p:txBody>
          <a:bodyPr wrap="square" rtlCol="0">
            <a:spAutoFit/>
          </a:bodyPr>
          <a:lstStyle/>
          <a:p>
            <a:r>
              <a:rPr lang="en-US" dirty="0"/>
              <a:t>Currently five (5) Unit Connection Guides</a:t>
            </a:r>
          </a:p>
          <a:p>
            <a:endParaRPr lang="en-US" dirty="0"/>
          </a:p>
          <a:p>
            <a:r>
              <a:rPr lang="en-US" dirty="0"/>
              <a:t>Additional Unit Connection Guides will be released in 2026</a:t>
            </a:r>
          </a:p>
        </p:txBody>
      </p:sp>
    </p:spTree>
    <p:extLst>
      <p:ext uri="{BB962C8B-B14F-4D97-AF65-F5344CB8AC3E}">
        <p14:creationId xmlns:p14="http://schemas.microsoft.com/office/powerpoint/2010/main" val="1279138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95E94F5E-0E2A-792A-7F11-8D4B7E0DE6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859" y="807384"/>
            <a:ext cx="8158894" cy="3738995"/>
          </a:xfrm>
          <a:prstGeom prst="rect">
            <a:avLst/>
          </a:prstGeom>
        </p:spPr>
      </p:pic>
      <p:sp>
        <p:nvSpPr>
          <p:cNvPr id="5" name="Arrow: Right 4">
            <a:extLst>
              <a:ext uri="{FF2B5EF4-FFF2-40B4-BE49-F238E27FC236}">
                <a16:creationId xmlns:a16="http://schemas.microsoft.com/office/drawing/2014/main" id="{143339FA-60DE-78A1-6EEC-360613E7133E}"/>
              </a:ext>
            </a:extLst>
          </p:cNvPr>
          <p:cNvSpPr/>
          <p:nvPr/>
        </p:nvSpPr>
        <p:spPr>
          <a:xfrm>
            <a:off x="5215932" y="3799824"/>
            <a:ext cx="905821" cy="278296"/>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D4FE5E-CFD9-0751-ADAD-5D2E955376E3}"/>
              </a:ext>
            </a:extLst>
          </p:cNvPr>
          <p:cNvSpPr txBox="1">
            <a:spLocks/>
          </p:cNvSpPr>
          <p:nvPr/>
        </p:nvSpPr>
        <p:spPr>
          <a:xfrm>
            <a:off x="0" y="51483"/>
            <a:ext cx="12192000" cy="796182"/>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effectLst>
                  <a:outerShdw blurRad="38100" dist="38100" dir="2700000" algn="tl">
                    <a:srgbClr val="000000">
                      <a:alpha val="43137"/>
                    </a:srgbClr>
                  </a:outerShdw>
                </a:effectLst>
              </a:rPr>
              <a:t>Youth Membership</a:t>
            </a:r>
          </a:p>
        </p:txBody>
      </p:sp>
      <p:pic>
        <p:nvPicPr>
          <p:cNvPr id="3" name="Picture 2" descr="A screenshot of a computer&#10;&#10;Description automatically generated">
            <a:extLst>
              <a:ext uri="{FF2B5EF4-FFF2-40B4-BE49-F238E27FC236}">
                <a16:creationId xmlns:a16="http://schemas.microsoft.com/office/drawing/2014/main" id="{DBE0CFCC-8C13-B91D-ED55-28C087BDA831}"/>
              </a:ext>
            </a:extLst>
          </p:cNvPr>
          <p:cNvPicPr>
            <a:picLocks noChangeAspect="1"/>
          </p:cNvPicPr>
          <p:nvPr/>
        </p:nvPicPr>
        <p:blipFill>
          <a:blip r:embed="rId4">
            <a:extLst>
              <a:ext uri="{28A0092B-C50C-407E-A947-70E740481C1C}">
                <a14:useLocalDpi xmlns:a14="http://schemas.microsoft.com/office/drawing/2010/main" val="0"/>
              </a:ext>
            </a:extLst>
          </a:blip>
          <a:srcRect t="9503"/>
          <a:stretch>
            <a:fillRect/>
          </a:stretch>
        </p:blipFill>
        <p:spPr>
          <a:xfrm>
            <a:off x="6228244" y="3614670"/>
            <a:ext cx="4067495" cy="2902618"/>
          </a:xfrm>
          <a:prstGeom prst="rect">
            <a:avLst/>
          </a:prstGeom>
        </p:spPr>
      </p:pic>
      <p:sp>
        <p:nvSpPr>
          <p:cNvPr id="6" name="Rectangle: Rounded Corners 5">
            <a:extLst>
              <a:ext uri="{FF2B5EF4-FFF2-40B4-BE49-F238E27FC236}">
                <a16:creationId xmlns:a16="http://schemas.microsoft.com/office/drawing/2014/main" id="{01AC95A3-8B70-A1B3-63F3-95FF307BF8CA}"/>
              </a:ext>
            </a:extLst>
          </p:cNvPr>
          <p:cNvSpPr/>
          <p:nvPr/>
        </p:nvSpPr>
        <p:spPr>
          <a:xfrm>
            <a:off x="3597492" y="3807854"/>
            <a:ext cx="1340238" cy="374047"/>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297B7BA-5210-8AA2-F3A8-57FDF99E41CC}"/>
              </a:ext>
            </a:extLst>
          </p:cNvPr>
          <p:cNvSpPr txBox="1"/>
          <p:nvPr/>
        </p:nvSpPr>
        <p:spPr>
          <a:xfrm>
            <a:off x="8539130" y="1176208"/>
            <a:ext cx="3492012" cy="2308324"/>
          </a:xfrm>
          <a:prstGeom prst="rect">
            <a:avLst/>
          </a:prstGeom>
          <a:noFill/>
        </p:spPr>
        <p:txBody>
          <a:bodyPr wrap="square" rtlCol="0">
            <a:spAutoFit/>
          </a:bodyPr>
          <a:lstStyle/>
          <a:p>
            <a:r>
              <a:rPr lang="en-US" u="sng" dirty="0">
                <a:solidFill>
                  <a:srgbClr val="0070C0"/>
                </a:solidFill>
              </a:rPr>
              <a:t>Show details</a:t>
            </a:r>
            <a:r>
              <a:rPr lang="en-US" dirty="0">
                <a:solidFill>
                  <a:srgbClr val="0070C0"/>
                </a:solidFill>
              </a:rPr>
              <a:t>  </a:t>
            </a:r>
            <a:r>
              <a:rPr lang="en-US" dirty="0"/>
              <a:t>gives youth membership breakdown by program</a:t>
            </a:r>
          </a:p>
          <a:p>
            <a:endParaRPr lang="en-US" dirty="0"/>
          </a:p>
          <a:p>
            <a:r>
              <a:rPr lang="en-US" dirty="0"/>
              <a:t>More detailed breakdown of membership data may be found in Council Membership Tools in My.Scouting.org</a:t>
            </a:r>
          </a:p>
        </p:txBody>
      </p:sp>
      <p:sp>
        <p:nvSpPr>
          <p:cNvPr id="8" name="Rectangle: Rounded Corners 7">
            <a:extLst>
              <a:ext uri="{FF2B5EF4-FFF2-40B4-BE49-F238E27FC236}">
                <a16:creationId xmlns:a16="http://schemas.microsoft.com/office/drawing/2014/main" id="{B97AADF8-824D-AB16-E24A-4F8013CFA715}"/>
              </a:ext>
            </a:extLst>
          </p:cNvPr>
          <p:cNvSpPr/>
          <p:nvPr/>
        </p:nvSpPr>
        <p:spPr>
          <a:xfrm>
            <a:off x="8577329" y="1206321"/>
            <a:ext cx="1365161" cy="31338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6314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white screen&#10;&#10;Description automatically generated">
            <a:extLst>
              <a:ext uri="{FF2B5EF4-FFF2-40B4-BE49-F238E27FC236}">
                <a16:creationId xmlns:a16="http://schemas.microsoft.com/office/drawing/2014/main" id="{D0A2D8EA-14E2-58F9-2244-1F97E8DFA0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934" y="721018"/>
            <a:ext cx="7966964" cy="4668399"/>
          </a:xfrm>
          <a:prstGeom prst="rect">
            <a:avLst/>
          </a:prstGeom>
        </p:spPr>
      </p:pic>
      <p:sp>
        <p:nvSpPr>
          <p:cNvPr id="2" name="Arrow: Down 1">
            <a:extLst>
              <a:ext uri="{FF2B5EF4-FFF2-40B4-BE49-F238E27FC236}">
                <a16:creationId xmlns:a16="http://schemas.microsoft.com/office/drawing/2014/main" id="{69F4757E-CB26-8792-0245-15AAEA91D613}"/>
              </a:ext>
            </a:extLst>
          </p:cNvPr>
          <p:cNvSpPr/>
          <p:nvPr/>
        </p:nvSpPr>
        <p:spPr>
          <a:xfrm rot="2055504">
            <a:off x="7624474" y="877574"/>
            <a:ext cx="415465" cy="889121"/>
          </a:xfrm>
          <a:prstGeom prst="downArrow">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625FA391-5ED1-5550-564C-34AA0CD0528C}"/>
              </a:ext>
            </a:extLst>
          </p:cNvPr>
          <p:cNvSpPr txBox="1">
            <a:spLocks/>
          </p:cNvSpPr>
          <p:nvPr/>
        </p:nvSpPr>
        <p:spPr>
          <a:xfrm>
            <a:off x="0" y="51483"/>
            <a:ext cx="12192000" cy="796182"/>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effectLst>
                  <a:outerShdw blurRad="38100" dist="38100" dir="2700000" algn="tl">
                    <a:srgbClr val="000000">
                      <a:alpha val="43137"/>
                    </a:srgbClr>
                  </a:outerShdw>
                </a:effectLst>
              </a:rPr>
              <a:t>Advancements</a:t>
            </a:r>
          </a:p>
        </p:txBody>
      </p:sp>
      <p:pic>
        <p:nvPicPr>
          <p:cNvPr id="5" name="Picture 4">
            <a:extLst>
              <a:ext uri="{FF2B5EF4-FFF2-40B4-BE49-F238E27FC236}">
                <a16:creationId xmlns:a16="http://schemas.microsoft.com/office/drawing/2014/main" id="{49E3AEB7-C110-E093-9805-EEB232018ABA}"/>
              </a:ext>
            </a:extLst>
          </p:cNvPr>
          <p:cNvPicPr>
            <a:picLocks noChangeAspect="1"/>
          </p:cNvPicPr>
          <p:nvPr/>
        </p:nvPicPr>
        <p:blipFill>
          <a:blip r:embed="rId4"/>
          <a:stretch>
            <a:fillRect/>
          </a:stretch>
        </p:blipFill>
        <p:spPr>
          <a:xfrm>
            <a:off x="8575017" y="653648"/>
            <a:ext cx="539013" cy="320840"/>
          </a:xfrm>
          <a:prstGeom prst="rect">
            <a:avLst/>
          </a:prstGeom>
        </p:spPr>
      </p:pic>
      <p:sp>
        <p:nvSpPr>
          <p:cNvPr id="6" name="TextBox 5">
            <a:extLst>
              <a:ext uri="{FF2B5EF4-FFF2-40B4-BE49-F238E27FC236}">
                <a16:creationId xmlns:a16="http://schemas.microsoft.com/office/drawing/2014/main" id="{2059E1C7-8287-2944-8498-818BDB4EE6C3}"/>
              </a:ext>
            </a:extLst>
          </p:cNvPr>
          <p:cNvSpPr txBox="1"/>
          <p:nvPr/>
        </p:nvSpPr>
        <p:spPr>
          <a:xfrm>
            <a:off x="8955110" y="601006"/>
            <a:ext cx="3168203" cy="4601260"/>
          </a:xfrm>
          <a:prstGeom prst="rect">
            <a:avLst/>
          </a:prstGeom>
          <a:noFill/>
        </p:spPr>
        <p:txBody>
          <a:bodyPr wrap="square" rtlCol="0">
            <a:spAutoFit/>
          </a:bodyPr>
          <a:lstStyle/>
          <a:p>
            <a:r>
              <a:rPr lang="en-US" dirty="0"/>
              <a:t>Generates unit advancement reports that we used to have to request from Council Registrar or District Advancement Chairs</a:t>
            </a:r>
          </a:p>
          <a:p>
            <a:endParaRPr lang="en-US" sz="1100" dirty="0"/>
          </a:p>
          <a:p>
            <a:r>
              <a:rPr lang="en-US" dirty="0"/>
              <a:t>Data based on unit entry through Internet Advancement, </a:t>
            </a:r>
            <a:r>
              <a:rPr lang="en-US" dirty="0" err="1"/>
              <a:t>Scoutbook</a:t>
            </a:r>
            <a:r>
              <a:rPr lang="en-US" dirty="0"/>
              <a:t>+ or </a:t>
            </a:r>
            <a:r>
              <a:rPr lang="en-US" b="1" dirty="0"/>
              <a:t>uploaded</a:t>
            </a:r>
            <a:r>
              <a:rPr lang="en-US" dirty="0"/>
              <a:t> third party unit management systems (UMS) such as </a:t>
            </a:r>
            <a:r>
              <a:rPr lang="en-US" dirty="0" err="1"/>
              <a:t>TroopMaster</a:t>
            </a:r>
            <a:r>
              <a:rPr lang="en-US" dirty="0"/>
              <a:t>, </a:t>
            </a:r>
            <a:r>
              <a:rPr lang="en-US" dirty="0" err="1"/>
              <a:t>PackMaster</a:t>
            </a:r>
            <a:r>
              <a:rPr lang="en-US" dirty="0"/>
              <a:t> </a:t>
            </a:r>
            <a:r>
              <a:rPr lang="en-US" dirty="0" err="1"/>
              <a:t>etc</a:t>
            </a:r>
            <a:r>
              <a:rPr lang="en-US" dirty="0"/>
              <a:t>…</a:t>
            </a:r>
          </a:p>
          <a:p>
            <a:endParaRPr lang="en-US" sz="1100" dirty="0"/>
          </a:p>
          <a:p>
            <a:r>
              <a:rPr lang="en-US" dirty="0"/>
              <a:t>We are seeing issues with units using third party UMS and </a:t>
            </a:r>
            <a:r>
              <a:rPr lang="en-US" b="1" dirty="0"/>
              <a:t>NOT</a:t>
            </a:r>
            <a:r>
              <a:rPr lang="en-US" dirty="0"/>
              <a:t> uploading data</a:t>
            </a:r>
          </a:p>
        </p:txBody>
      </p:sp>
    </p:spTree>
    <p:extLst>
      <p:ext uri="{BB962C8B-B14F-4D97-AF65-F5344CB8AC3E}">
        <p14:creationId xmlns:p14="http://schemas.microsoft.com/office/powerpoint/2010/main" val="1949000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62DBA-6C65-20CD-A506-A3D675203550}"/>
              </a:ext>
            </a:extLst>
          </p:cNvPr>
          <p:cNvSpPr txBox="1">
            <a:spLocks/>
          </p:cNvSpPr>
          <p:nvPr/>
        </p:nvSpPr>
        <p:spPr>
          <a:xfrm>
            <a:off x="0" y="51483"/>
            <a:ext cx="12192000" cy="796182"/>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effectLst>
                  <a:outerShdw blurRad="38100" dist="38100" dir="2700000" algn="tl">
                    <a:srgbClr val="000000">
                      <a:alpha val="43137"/>
                    </a:srgbClr>
                  </a:outerShdw>
                </a:effectLst>
              </a:rPr>
              <a:t>Training</a:t>
            </a:r>
          </a:p>
        </p:txBody>
      </p:sp>
      <p:pic>
        <p:nvPicPr>
          <p:cNvPr id="5" name="Picture 4">
            <a:extLst>
              <a:ext uri="{FF2B5EF4-FFF2-40B4-BE49-F238E27FC236}">
                <a16:creationId xmlns:a16="http://schemas.microsoft.com/office/drawing/2014/main" id="{8ED6E102-964C-5B82-C011-0EC913C48095}"/>
              </a:ext>
            </a:extLst>
          </p:cNvPr>
          <p:cNvPicPr>
            <a:picLocks noChangeAspect="1"/>
          </p:cNvPicPr>
          <p:nvPr/>
        </p:nvPicPr>
        <p:blipFill>
          <a:blip r:embed="rId3"/>
          <a:stretch>
            <a:fillRect/>
          </a:stretch>
        </p:blipFill>
        <p:spPr>
          <a:xfrm>
            <a:off x="17143" y="839079"/>
            <a:ext cx="9337183" cy="4627195"/>
          </a:xfrm>
          <a:prstGeom prst="rect">
            <a:avLst/>
          </a:prstGeom>
        </p:spPr>
      </p:pic>
      <p:pic>
        <p:nvPicPr>
          <p:cNvPr id="6" name="Picture 5">
            <a:extLst>
              <a:ext uri="{FF2B5EF4-FFF2-40B4-BE49-F238E27FC236}">
                <a16:creationId xmlns:a16="http://schemas.microsoft.com/office/drawing/2014/main" id="{C3A2B637-5BF5-28B5-6775-23F9EE0FF611}"/>
              </a:ext>
            </a:extLst>
          </p:cNvPr>
          <p:cNvPicPr>
            <a:picLocks noChangeAspect="1"/>
          </p:cNvPicPr>
          <p:nvPr/>
        </p:nvPicPr>
        <p:blipFill>
          <a:blip r:embed="rId4"/>
          <a:stretch>
            <a:fillRect/>
          </a:stretch>
        </p:blipFill>
        <p:spPr>
          <a:xfrm>
            <a:off x="9244725" y="1087241"/>
            <a:ext cx="539013" cy="320840"/>
          </a:xfrm>
          <a:prstGeom prst="rect">
            <a:avLst/>
          </a:prstGeom>
        </p:spPr>
      </p:pic>
      <p:sp>
        <p:nvSpPr>
          <p:cNvPr id="7" name="TextBox 6">
            <a:extLst>
              <a:ext uri="{FF2B5EF4-FFF2-40B4-BE49-F238E27FC236}">
                <a16:creationId xmlns:a16="http://schemas.microsoft.com/office/drawing/2014/main" id="{13BE108C-4B77-5E64-C36A-997C118C54B9}"/>
              </a:ext>
            </a:extLst>
          </p:cNvPr>
          <p:cNvSpPr txBox="1"/>
          <p:nvPr/>
        </p:nvSpPr>
        <p:spPr>
          <a:xfrm>
            <a:off x="9667749" y="1034599"/>
            <a:ext cx="2468443" cy="1923604"/>
          </a:xfrm>
          <a:prstGeom prst="rect">
            <a:avLst/>
          </a:prstGeom>
          <a:noFill/>
        </p:spPr>
        <p:txBody>
          <a:bodyPr wrap="square" rtlCol="0">
            <a:spAutoFit/>
          </a:bodyPr>
          <a:lstStyle/>
          <a:p>
            <a:r>
              <a:rPr lang="en-US" dirty="0"/>
              <a:t>Generates Training reports (.pdf and .csv)</a:t>
            </a:r>
          </a:p>
          <a:p>
            <a:endParaRPr lang="en-US" sz="1100" dirty="0"/>
          </a:p>
          <a:p>
            <a:r>
              <a:rPr lang="en-US" dirty="0"/>
              <a:t> Reports are also available through Training Manager in My.Scouting.org</a:t>
            </a:r>
          </a:p>
        </p:txBody>
      </p:sp>
      <p:pic>
        <p:nvPicPr>
          <p:cNvPr id="9" name="Picture 8">
            <a:extLst>
              <a:ext uri="{FF2B5EF4-FFF2-40B4-BE49-F238E27FC236}">
                <a16:creationId xmlns:a16="http://schemas.microsoft.com/office/drawing/2014/main" id="{AB1896B4-2E85-0E4A-59EE-1B4E418A2375}"/>
              </a:ext>
            </a:extLst>
          </p:cNvPr>
          <p:cNvPicPr>
            <a:picLocks noChangeAspect="1"/>
          </p:cNvPicPr>
          <p:nvPr/>
        </p:nvPicPr>
        <p:blipFill>
          <a:blip r:embed="rId5"/>
          <a:srcRect l="1" r="29674"/>
          <a:stretch>
            <a:fillRect/>
          </a:stretch>
        </p:blipFill>
        <p:spPr>
          <a:xfrm>
            <a:off x="9283929" y="1728524"/>
            <a:ext cx="370931" cy="467154"/>
          </a:xfrm>
          <a:prstGeom prst="rect">
            <a:avLst/>
          </a:prstGeom>
        </p:spPr>
      </p:pic>
    </p:spTree>
    <p:extLst>
      <p:ext uri="{BB962C8B-B14F-4D97-AF65-F5344CB8AC3E}">
        <p14:creationId xmlns:p14="http://schemas.microsoft.com/office/powerpoint/2010/main" val="3946337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87E52B5-65DD-8CA7-00A7-6D7961BE076B}"/>
              </a:ext>
            </a:extLst>
          </p:cNvPr>
          <p:cNvSpPr txBox="1"/>
          <p:nvPr/>
        </p:nvSpPr>
        <p:spPr>
          <a:xfrm>
            <a:off x="837127" y="1056066"/>
            <a:ext cx="10371786" cy="4431983"/>
          </a:xfrm>
          <a:prstGeom prst="rect">
            <a:avLst/>
          </a:prstGeom>
          <a:noFill/>
        </p:spPr>
        <p:txBody>
          <a:bodyPr wrap="square" rtlCol="0">
            <a:spAutoFit/>
          </a:bodyPr>
          <a:lstStyle/>
          <a:p>
            <a:r>
              <a:rPr lang="en-US" sz="2000" dirty="0"/>
              <a:t>Current version of Commissioner Tools debuted February 2025</a:t>
            </a:r>
          </a:p>
          <a:p>
            <a:endParaRPr lang="en-US" sz="1400" dirty="0"/>
          </a:p>
          <a:p>
            <a:r>
              <a:rPr lang="en-US" sz="2000" dirty="0"/>
              <a:t>District and Unit dashboards are fully functional</a:t>
            </a:r>
          </a:p>
          <a:p>
            <a:endParaRPr lang="en-US" sz="1200" dirty="0"/>
          </a:p>
          <a:p>
            <a:r>
              <a:rPr lang="en-US" sz="2000" dirty="0">
                <a:highlight>
                  <a:srgbClr val="FFFF00"/>
                </a:highlight>
              </a:rPr>
              <a:t>Next major update will be 1</a:t>
            </a:r>
            <a:r>
              <a:rPr lang="en-US" sz="2000" baseline="30000" dirty="0">
                <a:highlight>
                  <a:srgbClr val="FFFF00"/>
                </a:highlight>
              </a:rPr>
              <a:t>st</a:t>
            </a:r>
            <a:r>
              <a:rPr lang="en-US" sz="2000" dirty="0">
                <a:highlight>
                  <a:srgbClr val="FFFF00"/>
                </a:highlight>
              </a:rPr>
              <a:t> Quarter 2026 with rollout of Council Commissioner dashboard</a:t>
            </a:r>
          </a:p>
          <a:p>
            <a:endParaRPr lang="en-US" sz="1400" dirty="0"/>
          </a:p>
          <a:p>
            <a:r>
              <a:rPr lang="en-US" sz="2000" dirty="0"/>
              <a:t>Focus is on “information at a glance”</a:t>
            </a:r>
          </a:p>
          <a:p>
            <a:endParaRPr lang="en-US" sz="1400" dirty="0"/>
          </a:p>
          <a:p>
            <a:r>
              <a:rPr lang="en-US" sz="2000" dirty="0"/>
              <a:t>Links enable you to drive down to more detailed information</a:t>
            </a:r>
          </a:p>
          <a:p>
            <a:endParaRPr lang="en-US" sz="1400" dirty="0"/>
          </a:p>
          <a:p>
            <a:r>
              <a:rPr lang="en-US" sz="2000" b="1" dirty="0"/>
              <a:t>     </a:t>
            </a:r>
            <a:r>
              <a:rPr lang="en-US" sz="2000" b="1" dirty="0">
                <a:solidFill>
                  <a:srgbClr val="0000FF"/>
                </a:solidFill>
              </a:rPr>
              <a:t>Blue</a:t>
            </a:r>
            <a:r>
              <a:rPr lang="en-US" sz="2000" b="1" dirty="0"/>
              <a:t> </a:t>
            </a:r>
            <a:r>
              <a:rPr lang="en-US" sz="2000" dirty="0"/>
              <a:t>is a link (must click on)</a:t>
            </a:r>
          </a:p>
          <a:p>
            <a:endParaRPr lang="en-US" sz="1400" dirty="0"/>
          </a:p>
          <a:p>
            <a:r>
              <a:rPr lang="en-US" sz="2000" dirty="0"/>
              <a:t>     </a:t>
            </a:r>
            <a:r>
              <a:rPr lang="en-US" sz="2000" b="1" dirty="0">
                <a:solidFill>
                  <a:schemeClr val="bg1">
                    <a:lumMod val="65000"/>
                  </a:schemeClr>
                </a:solidFill>
              </a:rPr>
              <a:t>Grey</a:t>
            </a:r>
            <a:r>
              <a:rPr lang="en-US" sz="2000" dirty="0"/>
              <a:t> is information (hover cursor)</a:t>
            </a:r>
          </a:p>
          <a:p>
            <a:endParaRPr lang="en-US" sz="1400" dirty="0"/>
          </a:p>
          <a:p>
            <a:r>
              <a:rPr lang="en-US" sz="2000" dirty="0"/>
              <a:t>In several tabs, links take user directly to other My.Scouting.org functions (Roster, Application Manager, Organization Manager, </a:t>
            </a:r>
            <a:r>
              <a:rPr lang="en-US" sz="2000" dirty="0" err="1"/>
              <a:t>etc</a:t>
            </a:r>
            <a:r>
              <a:rPr lang="en-US" sz="2000" dirty="0"/>
              <a:t>…) within the same access level </a:t>
            </a:r>
          </a:p>
        </p:txBody>
      </p:sp>
      <p:sp>
        <p:nvSpPr>
          <p:cNvPr id="9" name="Title 1">
            <a:extLst>
              <a:ext uri="{FF2B5EF4-FFF2-40B4-BE49-F238E27FC236}">
                <a16:creationId xmlns:a16="http://schemas.microsoft.com/office/drawing/2014/main" id="{70C5C847-587D-ECFD-3F3F-9C523E6C5851}"/>
              </a:ext>
            </a:extLst>
          </p:cNvPr>
          <p:cNvSpPr>
            <a:spLocks noGrp="1"/>
          </p:cNvSpPr>
          <p:nvPr>
            <p:ph type="ctrTitle"/>
          </p:nvPr>
        </p:nvSpPr>
        <p:spPr>
          <a:xfrm>
            <a:off x="0" y="21432"/>
            <a:ext cx="12192000" cy="796182"/>
          </a:xfrm>
        </p:spPr>
        <p:txBody>
          <a:bodyPr/>
          <a:lstStyle/>
          <a:p>
            <a:r>
              <a:rPr lang="en-US" sz="4800" b="1" dirty="0">
                <a:effectLst>
                  <a:outerShdw blurRad="38100" dist="38100" dir="2700000" algn="tl">
                    <a:srgbClr val="000000">
                      <a:alpha val="43137"/>
                    </a:srgbClr>
                  </a:outerShdw>
                </a:effectLst>
              </a:rPr>
              <a:t>Overview</a:t>
            </a:r>
          </a:p>
        </p:txBody>
      </p:sp>
    </p:spTree>
    <p:extLst>
      <p:ext uri="{BB962C8B-B14F-4D97-AF65-F5344CB8AC3E}">
        <p14:creationId xmlns:p14="http://schemas.microsoft.com/office/powerpoint/2010/main" val="3298820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B50616-1751-7C52-99CE-6D7816F3174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965" y="797753"/>
            <a:ext cx="9127837" cy="3945965"/>
          </a:xfrm>
          <a:prstGeom prst="rect">
            <a:avLst/>
          </a:prstGeom>
        </p:spPr>
      </p:pic>
      <p:sp>
        <p:nvSpPr>
          <p:cNvPr id="2" name="Title 1">
            <a:extLst>
              <a:ext uri="{FF2B5EF4-FFF2-40B4-BE49-F238E27FC236}">
                <a16:creationId xmlns:a16="http://schemas.microsoft.com/office/drawing/2014/main" id="{5CCFF585-B5AA-BD7B-6F69-12C7369A14F7}"/>
              </a:ext>
            </a:extLst>
          </p:cNvPr>
          <p:cNvSpPr txBox="1">
            <a:spLocks/>
          </p:cNvSpPr>
          <p:nvPr/>
        </p:nvSpPr>
        <p:spPr>
          <a:xfrm>
            <a:off x="0" y="51483"/>
            <a:ext cx="12192000" cy="796182"/>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effectLst>
                  <a:outerShdw blurRad="38100" dist="38100" dir="2700000" algn="tl">
                    <a:srgbClr val="000000">
                      <a:alpha val="43137"/>
                    </a:srgbClr>
                  </a:outerShdw>
                </a:effectLst>
              </a:rPr>
              <a:t>Roundtable</a:t>
            </a:r>
          </a:p>
        </p:txBody>
      </p:sp>
      <p:sp>
        <p:nvSpPr>
          <p:cNvPr id="5" name="TextBox 4">
            <a:extLst>
              <a:ext uri="{FF2B5EF4-FFF2-40B4-BE49-F238E27FC236}">
                <a16:creationId xmlns:a16="http://schemas.microsoft.com/office/drawing/2014/main" id="{BC5D717A-0D42-6F2E-B66F-BBCADBCC2632}"/>
              </a:ext>
            </a:extLst>
          </p:cNvPr>
          <p:cNvSpPr txBox="1"/>
          <p:nvPr/>
        </p:nvSpPr>
        <p:spPr>
          <a:xfrm>
            <a:off x="9487443" y="1021720"/>
            <a:ext cx="2790416" cy="4293483"/>
          </a:xfrm>
          <a:prstGeom prst="rect">
            <a:avLst/>
          </a:prstGeom>
          <a:noFill/>
        </p:spPr>
        <p:txBody>
          <a:bodyPr wrap="square" rtlCol="0">
            <a:spAutoFit/>
          </a:bodyPr>
          <a:lstStyle/>
          <a:p>
            <a:r>
              <a:rPr lang="en-US" dirty="0"/>
              <a:t>Generates report on </a:t>
            </a:r>
            <a:r>
              <a:rPr lang="en-US" b="1" dirty="0"/>
              <a:t>unit</a:t>
            </a:r>
            <a:r>
              <a:rPr lang="en-US" dirty="0"/>
              <a:t> attendance at District Roundtable (by number, not by name)</a:t>
            </a:r>
          </a:p>
          <a:p>
            <a:endParaRPr lang="en-US" sz="1000" dirty="0"/>
          </a:p>
          <a:p>
            <a:r>
              <a:rPr lang="en-US" dirty="0"/>
              <a:t>No current way to track individual attendance at District Roundtables (for Scouters seeking to complete Training Awards)</a:t>
            </a:r>
          </a:p>
          <a:p>
            <a:endParaRPr lang="en-US" sz="1000" dirty="0"/>
          </a:p>
          <a:p>
            <a:r>
              <a:rPr lang="en-US" dirty="0"/>
              <a:t>Focus here is on units NOT attending District Roundtables</a:t>
            </a:r>
          </a:p>
          <a:p>
            <a:endParaRPr lang="en-US" dirty="0"/>
          </a:p>
          <a:p>
            <a:endParaRPr lang="en-US" sz="1100" dirty="0"/>
          </a:p>
        </p:txBody>
      </p:sp>
      <p:pic>
        <p:nvPicPr>
          <p:cNvPr id="6" name="Picture 5">
            <a:extLst>
              <a:ext uri="{FF2B5EF4-FFF2-40B4-BE49-F238E27FC236}">
                <a16:creationId xmlns:a16="http://schemas.microsoft.com/office/drawing/2014/main" id="{0EC17DA4-41EE-8106-A83D-A1713C5473AC}"/>
              </a:ext>
            </a:extLst>
          </p:cNvPr>
          <p:cNvPicPr>
            <a:picLocks noChangeAspect="1"/>
          </p:cNvPicPr>
          <p:nvPr/>
        </p:nvPicPr>
        <p:blipFill>
          <a:blip r:embed="rId4"/>
          <a:srcRect l="15378" t="5847" r="22888" b="16250"/>
          <a:stretch>
            <a:fillRect/>
          </a:stretch>
        </p:blipFill>
        <p:spPr>
          <a:xfrm>
            <a:off x="9242813" y="1086092"/>
            <a:ext cx="302904" cy="227527"/>
          </a:xfrm>
          <a:prstGeom prst="rect">
            <a:avLst/>
          </a:prstGeom>
        </p:spPr>
      </p:pic>
    </p:spTree>
    <p:extLst>
      <p:ext uri="{BB962C8B-B14F-4D97-AF65-F5344CB8AC3E}">
        <p14:creationId xmlns:p14="http://schemas.microsoft.com/office/powerpoint/2010/main" val="3738678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191A1-986D-FA02-8ACA-63EDF45E40C3}"/>
              </a:ext>
            </a:extLst>
          </p:cNvPr>
          <p:cNvSpPr txBox="1">
            <a:spLocks/>
          </p:cNvSpPr>
          <p:nvPr/>
        </p:nvSpPr>
        <p:spPr>
          <a:xfrm>
            <a:off x="0" y="51483"/>
            <a:ext cx="12192000" cy="796182"/>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effectLst>
                  <a:outerShdw blurRad="38100" dist="38100" dir="2700000" algn="tl">
                    <a:srgbClr val="000000">
                      <a:alpha val="43137"/>
                    </a:srgbClr>
                  </a:outerShdw>
                </a:effectLst>
              </a:rPr>
              <a:t>Membership Renewal</a:t>
            </a:r>
          </a:p>
        </p:txBody>
      </p:sp>
      <p:pic>
        <p:nvPicPr>
          <p:cNvPr id="5" name="Picture 4">
            <a:extLst>
              <a:ext uri="{FF2B5EF4-FFF2-40B4-BE49-F238E27FC236}">
                <a16:creationId xmlns:a16="http://schemas.microsoft.com/office/drawing/2014/main" id="{B2ABE2BC-BC74-0956-952D-2AFDE9539AA4}"/>
              </a:ext>
            </a:extLst>
          </p:cNvPr>
          <p:cNvPicPr>
            <a:picLocks noChangeAspect="1"/>
          </p:cNvPicPr>
          <p:nvPr/>
        </p:nvPicPr>
        <p:blipFill>
          <a:blip r:embed="rId3"/>
          <a:srcRect r="10674"/>
          <a:stretch>
            <a:fillRect/>
          </a:stretch>
        </p:blipFill>
        <p:spPr>
          <a:xfrm>
            <a:off x="6047411" y="1030306"/>
            <a:ext cx="3241421" cy="4353063"/>
          </a:xfrm>
          <a:prstGeom prst="rect">
            <a:avLst/>
          </a:prstGeom>
        </p:spPr>
      </p:pic>
      <p:pic>
        <p:nvPicPr>
          <p:cNvPr id="7" name="Picture 6">
            <a:extLst>
              <a:ext uri="{FF2B5EF4-FFF2-40B4-BE49-F238E27FC236}">
                <a16:creationId xmlns:a16="http://schemas.microsoft.com/office/drawing/2014/main" id="{242FC4D5-C9F2-D4BB-FD3F-C21590C89C3D}"/>
              </a:ext>
            </a:extLst>
          </p:cNvPr>
          <p:cNvPicPr>
            <a:picLocks noChangeAspect="1"/>
          </p:cNvPicPr>
          <p:nvPr/>
        </p:nvPicPr>
        <p:blipFill>
          <a:blip r:embed="rId4"/>
          <a:stretch>
            <a:fillRect/>
          </a:stretch>
        </p:blipFill>
        <p:spPr>
          <a:xfrm>
            <a:off x="2732166" y="991667"/>
            <a:ext cx="3241420" cy="5321121"/>
          </a:xfrm>
          <a:prstGeom prst="rect">
            <a:avLst/>
          </a:prstGeom>
        </p:spPr>
      </p:pic>
      <p:pic>
        <p:nvPicPr>
          <p:cNvPr id="3" name="Picture 2">
            <a:extLst>
              <a:ext uri="{FF2B5EF4-FFF2-40B4-BE49-F238E27FC236}">
                <a16:creationId xmlns:a16="http://schemas.microsoft.com/office/drawing/2014/main" id="{2BDC073C-B209-9222-2E9D-FEACDF8091AE}"/>
              </a:ext>
            </a:extLst>
          </p:cNvPr>
          <p:cNvPicPr>
            <a:picLocks noChangeAspect="1"/>
          </p:cNvPicPr>
          <p:nvPr/>
        </p:nvPicPr>
        <p:blipFill>
          <a:blip r:embed="rId5"/>
          <a:stretch>
            <a:fillRect/>
          </a:stretch>
        </p:blipFill>
        <p:spPr>
          <a:xfrm>
            <a:off x="-19569" y="1087241"/>
            <a:ext cx="539013" cy="320840"/>
          </a:xfrm>
          <a:prstGeom prst="rect">
            <a:avLst/>
          </a:prstGeom>
        </p:spPr>
      </p:pic>
      <p:sp>
        <p:nvSpPr>
          <p:cNvPr id="4" name="TextBox 3">
            <a:extLst>
              <a:ext uri="{FF2B5EF4-FFF2-40B4-BE49-F238E27FC236}">
                <a16:creationId xmlns:a16="http://schemas.microsoft.com/office/drawing/2014/main" id="{176522E3-1A2F-2A43-9C0A-26F564EE5FD6}"/>
              </a:ext>
            </a:extLst>
          </p:cNvPr>
          <p:cNvSpPr txBox="1"/>
          <p:nvPr/>
        </p:nvSpPr>
        <p:spPr>
          <a:xfrm>
            <a:off x="403455" y="1034599"/>
            <a:ext cx="2468443" cy="2477601"/>
          </a:xfrm>
          <a:prstGeom prst="rect">
            <a:avLst/>
          </a:prstGeom>
          <a:noFill/>
        </p:spPr>
        <p:txBody>
          <a:bodyPr wrap="square" rtlCol="0">
            <a:spAutoFit/>
          </a:bodyPr>
          <a:lstStyle/>
          <a:p>
            <a:r>
              <a:rPr lang="en-US" dirty="0"/>
              <a:t> Membership report (.csv) showing current and expired adults and youth</a:t>
            </a:r>
          </a:p>
          <a:p>
            <a:endParaRPr lang="en-US" sz="1100" dirty="0"/>
          </a:p>
          <a:p>
            <a:r>
              <a:rPr lang="en-US" dirty="0"/>
              <a:t> Reports are also available through Roster in My.Scouting.org</a:t>
            </a:r>
          </a:p>
        </p:txBody>
      </p:sp>
      <p:pic>
        <p:nvPicPr>
          <p:cNvPr id="6" name="Picture 5">
            <a:extLst>
              <a:ext uri="{FF2B5EF4-FFF2-40B4-BE49-F238E27FC236}">
                <a16:creationId xmlns:a16="http://schemas.microsoft.com/office/drawing/2014/main" id="{33B19084-16D2-BA83-A4AF-5BB75BCF56A1}"/>
              </a:ext>
            </a:extLst>
          </p:cNvPr>
          <p:cNvPicPr>
            <a:picLocks noChangeAspect="1"/>
          </p:cNvPicPr>
          <p:nvPr/>
        </p:nvPicPr>
        <p:blipFill>
          <a:blip r:embed="rId5"/>
          <a:stretch>
            <a:fillRect/>
          </a:stretch>
        </p:blipFill>
        <p:spPr>
          <a:xfrm>
            <a:off x="-30303" y="3918473"/>
            <a:ext cx="539013" cy="320840"/>
          </a:xfrm>
          <a:prstGeom prst="rect">
            <a:avLst/>
          </a:prstGeom>
        </p:spPr>
      </p:pic>
      <p:sp>
        <p:nvSpPr>
          <p:cNvPr id="8" name="TextBox 7">
            <a:extLst>
              <a:ext uri="{FF2B5EF4-FFF2-40B4-BE49-F238E27FC236}">
                <a16:creationId xmlns:a16="http://schemas.microsoft.com/office/drawing/2014/main" id="{4C99DC07-789E-DBB8-62D2-D924D3F41F64}"/>
              </a:ext>
            </a:extLst>
          </p:cNvPr>
          <p:cNvSpPr txBox="1"/>
          <p:nvPr/>
        </p:nvSpPr>
        <p:spPr>
          <a:xfrm>
            <a:off x="392721" y="3865831"/>
            <a:ext cx="2468443" cy="1923604"/>
          </a:xfrm>
          <a:prstGeom prst="rect">
            <a:avLst/>
          </a:prstGeom>
          <a:noFill/>
        </p:spPr>
        <p:txBody>
          <a:bodyPr wrap="square" rtlCol="0">
            <a:spAutoFit/>
          </a:bodyPr>
          <a:lstStyle/>
          <a:p>
            <a:r>
              <a:rPr lang="en-US" dirty="0"/>
              <a:t>Generates Unit Pin report (.pdf and .csv) showing current pin status and contact person</a:t>
            </a:r>
          </a:p>
          <a:p>
            <a:endParaRPr lang="en-US" sz="1100" dirty="0"/>
          </a:p>
          <a:p>
            <a:endParaRPr lang="en-US" dirty="0"/>
          </a:p>
        </p:txBody>
      </p:sp>
      <p:grpSp>
        <p:nvGrpSpPr>
          <p:cNvPr id="11" name="Group 10">
            <a:extLst>
              <a:ext uri="{FF2B5EF4-FFF2-40B4-BE49-F238E27FC236}">
                <a16:creationId xmlns:a16="http://schemas.microsoft.com/office/drawing/2014/main" id="{D4FC1087-8A23-7A77-71DE-A6716FF678D4}"/>
              </a:ext>
            </a:extLst>
          </p:cNvPr>
          <p:cNvGrpSpPr/>
          <p:nvPr/>
        </p:nvGrpSpPr>
        <p:grpSpPr>
          <a:xfrm>
            <a:off x="8707475" y="1073234"/>
            <a:ext cx="3381579" cy="2708434"/>
            <a:chOff x="-187621" y="742673"/>
            <a:chExt cx="3381579" cy="2708434"/>
          </a:xfrm>
        </p:grpSpPr>
        <p:sp>
          <p:nvSpPr>
            <p:cNvPr id="12" name="TextBox 11">
              <a:extLst>
                <a:ext uri="{FF2B5EF4-FFF2-40B4-BE49-F238E27FC236}">
                  <a16:creationId xmlns:a16="http://schemas.microsoft.com/office/drawing/2014/main" id="{FB2D917A-31DA-918D-2FF1-E542D57F4A9A}"/>
                </a:ext>
              </a:extLst>
            </p:cNvPr>
            <p:cNvSpPr txBox="1"/>
            <p:nvPr/>
          </p:nvSpPr>
          <p:spPr>
            <a:xfrm>
              <a:off x="-163139" y="742673"/>
              <a:ext cx="3357097" cy="2708434"/>
            </a:xfrm>
            <a:prstGeom prst="rect">
              <a:avLst/>
            </a:prstGeom>
            <a:noFill/>
          </p:spPr>
          <p:txBody>
            <a:bodyPr wrap="square" rtlCol="0">
              <a:spAutoFit/>
            </a:bodyPr>
            <a:lstStyle/>
            <a:p>
              <a:r>
                <a:rPr lang="en-US" dirty="0"/>
                <a:t>Renewal status</a:t>
              </a:r>
            </a:p>
            <a:p>
              <a:endParaRPr lang="en-US" dirty="0"/>
            </a:p>
            <a:p>
              <a:r>
                <a:rPr lang="en-US" dirty="0"/>
                <a:t>          </a:t>
              </a:r>
              <a:r>
                <a:rPr lang="en-US" sz="1700" dirty="0"/>
                <a:t>Generates District renewal  </a:t>
              </a:r>
            </a:p>
            <a:p>
              <a:r>
                <a:rPr lang="en-US" sz="1700" dirty="0"/>
                <a:t>          report as .csv or .pdf</a:t>
              </a:r>
            </a:p>
            <a:p>
              <a:endParaRPr lang="en-US" sz="1700" dirty="0"/>
            </a:p>
            <a:p>
              <a:r>
                <a:rPr lang="en-US" sz="1700" dirty="0"/>
                <a:t>          Tracks unit renewal status </a:t>
              </a:r>
            </a:p>
            <a:p>
              <a:r>
                <a:rPr lang="en-US" sz="1700" dirty="0"/>
                <a:t>          through the process</a:t>
              </a:r>
            </a:p>
            <a:p>
              <a:endParaRPr lang="en-US" sz="1200" dirty="0"/>
            </a:p>
            <a:p>
              <a:r>
                <a:rPr lang="en-US" dirty="0"/>
                <a:t>          </a:t>
              </a:r>
              <a:r>
                <a:rPr lang="en-US" sz="1700" dirty="0"/>
                <a:t>Information description</a:t>
              </a:r>
            </a:p>
            <a:p>
              <a:endParaRPr lang="en-US" dirty="0"/>
            </a:p>
          </p:txBody>
        </p:sp>
        <p:pic>
          <p:nvPicPr>
            <p:cNvPr id="13" name="Picture 12">
              <a:extLst>
                <a:ext uri="{FF2B5EF4-FFF2-40B4-BE49-F238E27FC236}">
                  <a16:creationId xmlns:a16="http://schemas.microsoft.com/office/drawing/2014/main" id="{35E3E115-56A4-494C-29BC-416BA5D5A362}"/>
                </a:ext>
              </a:extLst>
            </p:cNvPr>
            <p:cNvPicPr>
              <a:picLocks noChangeAspect="1"/>
            </p:cNvPicPr>
            <p:nvPr/>
          </p:nvPicPr>
          <p:blipFill>
            <a:blip r:embed="rId5"/>
            <a:stretch>
              <a:fillRect/>
            </a:stretch>
          </p:blipFill>
          <p:spPr>
            <a:xfrm>
              <a:off x="-156945" y="1344821"/>
              <a:ext cx="535404" cy="318692"/>
            </a:xfrm>
            <a:prstGeom prst="rect">
              <a:avLst/>
            </a:prstGeom>
          </p:spPr>
        </p:pic>
        <p:pic>
          <p:nvPicPr>
            <p:cNvPr id="14" name="Picture 13">
              <a:extLst>
                <a:ext uri="{FF2B5EF4-FFF2-40B4-BE49-F238E27FC236}">
                  <a16:creationId xmlns:a16="http://schemas.microsoft.com/office/drawing/2014/main" id="{B52F0625-9B13-9A6B-C7A3-64C2B262F164}"/>
                </a:ext>
              </a:extLst>
            </p:cNvPr>
            <p:cNvPicPr>
              <a:picLocks noChangeAspect="1"/>
            </p:cNvPicPr>
            <p:nvPr/>
          </p:nvPicPr>
          <p:blipFill>
            <a:blip r:embed="rId6"/>
            <a:srcRect r="26330" b="6916"/>
            <a:stretch>
              <a:fillRect/>
            </a:stretch>
          </p:blipFill>
          <p:spPr>
            <a:xfrm>
              <a:off x="-187621" y="2764873"/>
              <a:ext cx="440908" cy="368990"/>
            </a:xfrm>
            <a:prstGeom prst="rect">
              <a:avLst/>
            </a:prstGeom>
          </p:spPr>
        </p:pic>
      </p:grpSp>
    </p:spTree>
    <p:extLst>
      <p:ext uri="{BB962C8B-B14F-4D97-AF65-F5344CB8AC3E}">
        <p14:creationId xmlns:p14="http://schemas.microsoft.com/office/powerpoint/2010/main" val="1043480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2D994D-9DD2-4754-7676-381EC67A250A}"/>
              </a:ext>
            </a:extLst>
          </p:cNvPr>
          <p:cNvPicPr>
            <a:picLocks noChangeAspect="1"/>
          </p:cNvPicPr>
          <p:nvPr/>
        </p:nvPicPr>
        <p:blipFill>
          <a:blip r:embed="rId3"/>
          <a:stretch>
            <a:fillRect/>
          </a:stretch>
        </p:blipFill>
        <p:spPr>
          <a:xfrm>
            <a:off x="9244725" y="1087241"/>
            <a:ext cx="539013" cy="320840"/>
          </a:xfrm>
          <a:prstGeom prst="rect">
            <a:avLst/>
          </a:prstGeom>
        </p:spPr>
      </p:pic>
      <p:sp>
        <p:nvSpPr>
          <p:cNvPr id="4" name="TextBox 3">
            <a:extLst>
              <a:ext uri="{FF2B5EF4-FFF2-40B4-BE49-F238E27FC236}">
                <a16:creationId xmlns:a16="http://schemas.microsoft.com/office/drawing/2014/main" id="{1FD06AF4-9ACB-8D75-CB69-D4D13A302CB9}"/>
              </a:ext>
            </a:extLst>
          </p:cNvPr>
          <p:cNvSpPr txBox="1"/>
          <p:nvPr/>
        </p:nvSpPr>
        <p:spPr>
          <a:xfrm>
            <a:off x="9667749" y="1034599"/>
            <a:ext cx="2468443" cy="2200602"/>
          </a:xfrm>
          <a:prstGeom prst="rect">
            <a:avLst/>
          </a:prstGeom>
          <a:noFill/>
        </p:spPr>
        <p:txBody>
          <a:bodyPr wrap="square" rtlCol="0">
            <a:spAutoFit/>
          </a:bodyPr>
          <a:lstStyle/>
          <a:p>
            <a:r>
              <a:rPr lang="en-US" dirty="0"/>
              <a:t>Generates Training reports (.pdf and .csv)</a:t>
            </a:r>
          </a:p>
          <a:p>
            <a:endParaRPr lang="en-US" sz="1100" dirty="0"/>
          </a:p>
          <a:p>
            <a:r>
              <a:rPr lang="en-US" dirty="0"/>
              <a:t> Reports are also available through Application Manager and Invitation Manager in My.Scouting.org</a:t>
            </a:r>
          </a:p>
        </p:txBody>
      </p:sp>
      <p:pic>
        <p:nvPicPr>
          <p:cNvPr id="5" name="Picture 4">
            <a:extLst>
              <a:ext uri="{FF2B5EF4-FFF2-40B4-BE49-F238E27FC236}">
                <a16:creationId xmlns:a16="http://schemas.microsoft.com/office/drawing/2014/main" id="{595BE1B0-ED26-717C-3E18-A57C401E0AC2}"/>
              </a:ext>
            </a:extLst>
          </p:cNvPr>
          <p:cNvPicPr>
            <a:picLocks noChangeAspect="1"/>
          </p:cNvPicPr>
          <p:nvPr/>
        </p:nvPicPr>
        <p:blipFill>
          <a:blip r:embed="rId4"/>
          <a:srcRect l="1" r="29674"/>
          <a:stretch>
            <a:fillRect/>
          </a:stretch>
        </p:blipFill>
        <p:spPr>
          <a:xfrm>
            <a:off x="9283929" y="1728524"/>
            <a:ext cx="370931" cy="467154"/>
          </a:xfrm>
          <a:prstGeom prst="rect">
            <a:avLst/>
          </a:prstGeom>
        </p:spPr>
      </p:pic>
      <p:sp>
        <p:nvSpPr>
          <p:cNvPr id="6" name="Title 1">
            <a:extLst>
              <a:ext uri="{FF2B5EF4-FFF2-40B4-BE49-F238E27FC236}">
                <a16:creationId xmlns:a16="http://schemas.microsoft.com/office/drawing/2014/main" id="{2B002675-89D9-7D10-2DB0-2AA0647A280A}"/>
              </a:ext>
            </a:extLst>
          </p:cNvPr>
          <p:cNvSpPr txBox="1">
            <a:spLocks/>
          </p:cNvSpPr>
          <p:nvPr/>
        </p:nvSpPr>
        <p:spPr>
          <a:xfrm>
            <a:off x="0" y="51483"/>
            <a:ext cx="12192000" cy="796182"/>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effectLst>
                  <a:outerShdw blurRad="38100" dist="38100" dir="2700000" algn="tl">
                    <a:srgbClr val="000000">
                      <a:alpha val="43137"/>
                    </a:srgbClr>
                  </a:outerShdw>
                </a:effectLst>
              </a:rPr>
              <a:t>Applications/Invitations</a:t>
            </a:r>
          </a:p>
        </p:txBody>
      </p:sp>
      <p:pic>
        <p:nvPicPr>
          <p:cNvPr id="8" name="Picture 7">
            <a:extLst>
              <a:ext uri="{FF2B5EF4-FFF2-40B4-BE49-F238E27FC236}">
                <a16:creationId xmlns:a16="http://schemas.microsoft.com/office/drawing/2014/main" id="{93714AEA-6584-5D99-D13E-E651C558341E}"/>
              </a:ext>
            </a:extLst>
          </p:cNvPr>
          <p:cNvPicPr>
            <a:picLocks noChangeAspect="1"/>
          </p:cNvPicPr>
          <p:nvPr/>
        </p:nvPicPr>
        <p:blipFill>
          <a:blip r:embed="rId5"/>
          <a:srcRect b="11842"/>
          <a:stretch>
            <a:fillRect/>
          </a:stretch>
        </p:blipFill>
        <p:spPr>
          <a:xfrm>
            <a:off x="412128" y="966246"/>
            <a:ext cx="8796270" cy="3373934"/>
          </a:xfrm>
          <a:prstGeom prst="rect">
            <a:avLst/>
          </a:prstGeom>
        </p:spPr>
      </p:pic>
      <p:sp>
        <p:nvSpPr>
          <p:cNvPr id="9" name="TextBox 8">
            <a:extLst>
              <a:ext uri="{FF2B5EF4-FFF2-40B4-BE49-F238E27FC236}">
                <a16:creationId xmlns:a16="http://schemas.microsoft.com/office/drawing/2014/main" id="{1302378E-7E0C-979A-5351-5A9A094A68C2}"/>
              </a:ext>
            </a:extLst>
          </p:cNvPr>
          <p:cNvSpPr txBox="1"/>
          <p:nvPr/>
        </p:nvSpPr>
        <p:spPr>
          <a:xfrm>
            <a:off x="1064632" y="4468965"/>
            <a:ext cx="9875332" cy="815608"/>
          </a:xfrm>
          <a:prstGeom prst="rect">
            <a:avLst/>
          </a:prstGeom>
          <a:noFill/>
        </p:spPr>
        <p:txBody>
          <a:bodyPr wrap="none" rtlCol="0">
            <a:spAutoFit/>
          </a:bodyPr>
          <a:lstStyle/>
          <a:p>
            <a:r>
              <a:rPr lang="en-US" dirty="0">
                <a:solidFill>
                  <a:schemeClr val="accent6">
                    <a:lumMod val="75000"/>
                  </a:schemeClr>
                </a:solidFill>
              </a:rPr>
              <a:t>Green</a:t>
            </a:r>
            <a:r>
              <a:rPr lang="en-US" dirty="0"/>
              <a:t> and </a:t>
            </a:r>
            <a:r>
              <a:rPr lang="en-US" dirty="0">
                <a:solidFill>
                  <a:srgbClr val="FF9933"/>
                </a:solidFill>
              </a:rPr>
              <a:t>Gold</a:t>
            </a:r>
            <a:r>
              <a:rPr lang="en-US" dirty="0"/>
              <a:t> is “good”; leads and applications are completed or followed up in a timely manner</a:t>
            </a:r>
          </a:p>
          <a:p>
            <a:endParaRPr lang="en-US" sz="1000" dirty="0">
              <a:solidFill>
                <a:srgbClr val="FF3300"/>
              </a:solidFill>
            </a:endParaRPr>
          </a:p>
          <a:p>
            <a:r>
              <a:rPr lang="en-US" dirty="0">
                <a:solidFill>
                  <a:srgbClr val="FF3300"/>
                </a:solidFill>
              </a:rPr>
              <a:t>Orange</a:t>
            </a:r>
            <a:r>
              <a:rPr lang="en-US" dirty="0"/>
              <a:t> and Black is “not so good”; we are potentially losing these leads and applications</a:t>
            </a:r>
          </a:p>
        </p:txBody>
      </p:sp>
    </p:spTree>
    <p:extLst>
      <p:ext uri="{BB962C8B-B14F-4D97-AF65-F5344CB8AC3E}">
        <p14:creationId xmlns:p14="http://schemas.microsoft.com/office/powerpoint/2010/main" val="1229787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FBD86F4-0609-A8B6-78EF-DA920C444AC8}"/>
              </a:ext>
            </a:extLst>
          </p:cNvPr>
          <p:cNvSpPr txBox="1"/>
          <p:nvPr/>
        </p:nvSpPr>
        <p:spPr>
          <a:xfrm>
            <a:off x="2270681" y="5649"/>
            <a:ext cx="7685228"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rPr>
              <a:t> Commissioner Tools Reports</a:t>
            </a:r>
          </a:p>
        </p:txBody>
      </p:sp>
      <p:grpSp>
        <p:nvGrpSpPr>
          <p:cNvPr id="7" name="Group 6">
            <a:extLst>
              <a:ext uri="{FF2B5EF4-FFF2-40B4-BE49-F238E27FC236}">
                <a16:creationId xmlns:a16="http://schemas.microsoft.com/office/drawing/2014/main" id="{6F7C9509-3930-815C-A10C-D965A76742F0}"/>
              </a:ext>
            </a:extLst>
          </p:cNvPr>
          <p:cNvGrpSpPr/>
          <p:nvPr/>
        </p:nvGrpSpPr>
        <p:grpSpPr>
          <a:xfrm>
            <a:off x="4189926" y="878089"/>
            <a:ext cx="4348768" cy="4573970"/>
            <a:chOff x="4219977" y="740712"/>
            <a:chExt cx="5623196" cy="4870275"/>
          </a:xfrm>
        </p:grpSpPr>
        <p:pic>
          <p:nvPicPr>
            <p:cNvPr id="3" name="Picture 2">
              <a:extLst>
                <a:ext uri="{FF2B5EF4-FFF2-40B4-BE49-F238E27FC236}">
                  <a16:creationId xmlns:a16="http://schemas.microsoft.com/office/drawing/2014/main" id="{9DFBB0DB-C5D2-38EC-03EC-9BEE96B6E969}"/>
                </a:ext>
              </a:extLst>
            </p:cNvPr>
            <p:cNvPicPr>
              <a:picLocks noChangeAspect="1"/>
            </p:cNvPicPr>
            <p:nvPr/>
          </p:nvPicPr>
          <p:blipFill>
            <a:blip r:embed="rId4"/>
            <a:stretch>
              <a:fillRect/>
            </a:stretch>
          </p:blipFill>
          <p:spPr>
            <a:xfrm>
              <a:off x="4219977" y="740712"/>
              <a:ext cx="5623196" cy="4870275"/>
            </a:xfrm>
            <a:prstGeom prst="rect">
              <a:avLst/>
            </a:prstGeom>
            <a:ln>
              <a:solidFill>
                <a:schemeClr val="accent1"/>
              </a:solidFill>
            </a:ln>
          </p:spPr>
        </p:pic>
        <p:sp>
          <p:nvSpPr>
            <p:cNvPr id="6" name="Rectangle: Rounded Corners 5">
              <a:extLst>
                <a:ext uri="{FF2B5EF4-FFF2-40B4-BE49-F238E27FC236}">
                  <a16:creationId xmlns:a16="http://schemas.microsoft.com/office/drawing/2014/main" id="{D20CC028-AE64-146A-E4CB-86353CD6D432}"/>
                </a:ext>
              </a:extLst>
            </p:cNvPr>
            <p:cNvSpPr/>
            <p:nvPr/>
          </p:nvSpPr>
          <p:spPr>
            <a:xfrm>
              <a:off x="4262559" y="3227229"/>
              <a:ext cx="455399" cy="147034"/>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B54FF295-780F-DDF2-09B9-F740D2DC61CB}"/>
              </a:ext>
            </a:extLst>
          </p:cNvPr>
          <p:cNvGrpSpPr/>
          <p:nvPr/>
        </p:nvGrpSpPr>
        <p:grpSpPr>
          <a:xfrm>
            <a:off x="78736" y="709390"/>
            <a:ext cx="4348768" cy="4832092"/>
            <a:chOff x="271921" y="932626"/>
            <a:chExt cx="4252858" cy="4832092"/>
          </a:xfrm>
        </p:grpSpPr>
        <p:sp>
          <p:nvSpPr>
            <p:cNvPr id="2" name="TextBox 1">
              <a:extLst>
                <a:ext uri="{FF2B5EF4-FFF2-40B4-BE49-F238E27FC236}">
                  <a16:creationId xmlns:a16="http://schemas.microsoft.com/office/drawing/2014/main" id="{F6D46FF5-4200-4A8E-85DD-14E5ACD37D05}"/>
                </a:ext>
              </a:extLst>
            </p:cNvPr>
            <p:cNvSpPr txBox="1"/>
            <p:nvPr/>
          </p:nvSpPr>
          <p:spPr>
            <a:xfrm>
              <a:off x="271921" y="932626"/>
              <a:ext cx="4252858" cy="4832092"/>
            </a:xfrm>
            <a:prstGeom prst="rect">
              <a:avLst/>
            </a:prstGeom>
            <a:noFill/>
          </p:spPr>
          <p:txBody>
            <a:bodyPr wrap="square" rtlCol="0">
              <a:spAutoFit/>
            </a:bodyPr>
            <a:lstStyle/>
            <a:p>
              <a:pPr>
                <a:spcAft>
                  <a:spcPts val="1200"/>
                </a:spcAft>
              </a:pPr>
              <a:r>
                <a:rPr lang="en-US" dirty="0"/>
                <a:t>Drop down menu accessed through  Reports  tab</a:t>
              </a:r>
            </a:p>
            <a:p>
              <a:pPr>
                <a:spcAft>
                  <a:spcPts val="1200"/>
                </a:spcAft>
              </a:pPr>
              <a:r>
                <a:rPr lang="en-US" dirty="0"/>
                <a:t>Most useful Administration reports are:</a:t>
              </a:r>
            </a:p>
            <a:p>
              <a:pPr marL="342900" indent="-342900">
                <a:spcAft>
                  <a:spcPts val="1200"/>
                </a:spcAft>
                <a:buFont typeface="Arial" panose="020B0604020202020204" pitchFamily="34" charset="0"/>
                <a:buChar char="•"/>
              </a:pPr>
              <a:r>
                <a:rPr lang="en-US" dirty="0"/>
                <a:t>Simple Assessments with comments</a:t>
              </a:r>
            </a:p>
            <a:p>
              <a:pPr marL="342900" indent="-342900">
                <a:spcAft>
                  <a:spcPts val="1200"/>
                </a:spcAft>
                <a:buFont typeface="Arial" panose="020B0604020202020204" pitchFamily="34" charset="0"/>
                <a:buChar char="•"/>
              </a:pPr>
              <a:r>
                <a:rPr lang="en-US" dirty="0"/>
                <a:t>Unit Connection History</a:t>
              </a:r>
            </a:p>
            <a:p>
              <a:pPr marL="800100" lvl="1" indent="-342900">
                <a:spcAft>
                  <a:spcPts val="1200"/>
                </a:spcAft>
                <a:buFont typeface="Arial" panose="020B0604020202020204" pitchFamily="34" charset="0"/>
                <a:buChar char="•"/>
              </a:pPr>
              <a:r>
                <a:rPr lang="en-US" sz="1600" dirty="0"/>
                <a:t>Shows all connections by unit</a:t>
              </a:r>
              <a:endParaRPr lang="en-US" dirty="0"/>
            </a:p>
            <a:p>
              <a:pPr marL="342900" indent="-342900">
                <a:spcAft>
                  <a:spcPts val="1200"/>
                </a:spcAft>
                <a:buFont typeface="Arial" panose="020B0604020202020204" pitchFamily="34" charset="0"/>
                <a:buChar char="•"/>
              </a:pPr>
              <a:r>
                <a:rPr lang="en-US" dirty="0"/>
                <a:t>Unit Metric Status Report</a:t>
              </a:r>
            </a:p>
            <a:p>
              <a:pPr marL="800100" lvl="1" indent="-342900">
                <a:spcAft>
                  <a:spcPts val="1200"/>
                </a:spcAft>
                <a:buFont typeface="Arial" panose="020B0604020202020204" pitchFamily="34" charset="0"/>
                <a:buChar char="•"/>
              </a:pPr>
              <a:r>
                <a:rPr lang="en-US" sz="1600" dirty="0"/>
                <a:t>Shows metrics achieved</a:t>
              </a:r>
              <a:endParaRPr lang="en-US" dirty="0"/>
            </a:p>
            <a:p>
              <a:pPr marL="342900" indent="-342900">
                <a:spcAft>
                  <a:spcPts val="1200"/>
                </a:spcAft>
                <a:buFont typeface="Arial" panose="020B0604020202020204" pitchFamily="34" charset="0"/>
                <a:buChar char="•"/>
              </a:pPr>
              <a:r>
                <a:rPr lang="en-US" dirty="0"/>
                <a:t>Commissioner contacts</a:t>
              </a:r>
            </a:p>
            <a:p>
              <a:pPr marL="800100" lvl="1" indent="-342900">
                <a:spcAft>
                  <a:spcPts val="1200"/>
                </a:spcAft>
                <a:buFont typeface="Arial" panose="020B0604020202020204" pitchFamily="34" charset="0"/>
                <a:buChar char="•"/>
              </a:pPr>
              <a:r>
                <a:rPr lang="en-US" sz="1600" dirty="0"/>
                <a:t>Shows who is making connections</a:t>
              </a:r>
            </a:p>
            <a:p>
              <a:pPr marL="342900" indent="-342900">
                <a:spcAft>
                  <a:spcPts val="1200"/>
                </a:spcAft>
                <a:buFont typeface="Arial" panose="020B0604020202020204" pitchFamily="34" charset="0"/>
                <a:buChar char="•"/>
              </a:pPr>
              <a:r>
                <a:rPr lang="en-US" dirty="0"/>
                <a:t>Commissioners without Contacts</a:t>
              </a:r>
            </a:p>
            <a:p>
              <a:pPr marL="800100" lvl="1" indent="-342900">
                <a:spcAft>
                  <a:spcPts val="1200"/>
                </a:spcAft>
                <a:buFont typeface="Arial" panose="020B0604020202020204" pitchFamily="34" charset="0"/>
                <a:buChar char="•"/>
              </a:pPr>
              <a:r>
                <a:rPr lang="en-US" sz="1600" dirty="0"/>
                <a:t>Shows who is </a:t>
              </a:r>
              <a:r>
                <a:rPr lang="en-US" sz="1600" b="1" dirty="0"/>
                <a:t>not </a:t>
              </a:r>
              <a:r>
                <a:rPr lang="en-US" sz="1600" dirty="0"/>
                <a:t>making connections</a:t>
              </a:r>
            </a:p>
          </p:txBody>
        </p:sp>
        <p:sp>
          <p:nvSpPr>
            <p:cNvPr id="8" name="Rectangle: Rounded Corners 7">
              <a:extLst>
                <a:ext uri="{FF2B5EF4-FFF2-40B4-BE49-F238E27FC236}">
                  <a16:creationId xmlns:a16="http://schemas.microsoft.com/office/drawing/2014/main" id="{5DFF4335-4245-C945-EDF6-96F67BAA74D0}"/>
                </a:ext>
              </a:extLst>
            </p:cNvPr>
            <p:cNvSpPr/>
            <p:nvPr/>
          </p:nvSpPr>
          <p:spPr>
            <a:xfrm>
              <a:off x="287619" y="1227783"/>
              <a:ext cx="868708" cy="326265"/>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13398AB7-0D1D-6C8E-7E3B-38D65E22E463}"/>
              </a:ext>
            </a:extLst>
          </p:cNvPr>
          <p:cNvSpPr txBox="1"/>
          <p:nvPr/>
        </p:nvSpPr>
        <p:spPr>
          <a:xfrm>
            <a:off x="8570290" y="1130104"/>
            <a:ext cx="3664640" cy="3939540"/>
          </a:xfrm>
          <a:prstGeom prst="rect">
            <a:avLst/>
          </a:prstGeom>
          <a:noFill/>
        </p:spPr>
        <p:txBody>
          <a:bodyPr wrap="square" rtlCol="0">
            <a:spAutoFit/>
          </a:bodyPr>
          <a:lstStyle/>
          <a:p>
            <a:pPr>
              <a:spcAft>
                <a:spcPts val="1200"/>
              </a:spcAft>
            </a:pPr>
            <a:r>
              <a:rPr lang="en-US" dirty="0"/>
              <a:t>Data available for last 3 years</a:t>
            </a:r>
          </a:p>
          <a:p>
            <a:pPr>
              <a:spcAft>
                <a:spcPts val="1200"/>
              </a:spcAft>
            </a:pPr>
            <a:r>
              <a:rPr lang="en-US" dirty="0"/>
              <a:t>Legacy Commissioner reporting data remain available until 2027:</a:t>
            </a:r>
            <a:r>
              <a:rPr lang="en-US" b="1" dirty="0">
                <a:solidFill>
                  <a:srgbClr val="FF0000"/>
                </a:solidFill>
              </a:rPr>
              <a:t>*</a:t>
            </a:r>
            <a:endParaRPr lang="en-US" dirty="0"/>
          </a:p>
          <a:p>
            <a:pPr marL="342900" indent="-342900">
              <a:spcAft>
                <a:spcPts val="1200"/>
              </a:spcAft>
              <a:buFont typeface="Arial" panose="020B0604020202020204" pitchFamily="34" charset="0"/>
              <a:buChar char="•"/>
            </a:pPr>
            <a:r>
              <a:rPr lang="en-US" dirty="0"/>
              <a:t>District Contact Status</a:t>
            </a:r>
          </a:p>
          <a:p>
            <a:pPr marL="342900" indent="-342900">
              <a:spcAft>
                <a:spcPts val="1200"/>
              </a:spcAft>
              <a:buFont typeface="Arial" panose="020B0604020202020204" pitchFamily="34" charset="0"/>
              <a:buChar char="•"/>
            </a:pPr>
            <a:r>
              <a:rPr lang="en-US" dirty="0"/>
              <a:t>Simple Assessments</a:t>
            </a:r>
          </a:p>
          <a:p>
            <a:pPr marL="342900" indent="-342900">
              <a:spcAft>
                <a:spcPts val="1200"/>
              </a:spcAft>
              <a:buFont typeface="Arial" panose="020B0604020202020204" pitchFamily="34" charset="0"/>
              <a:buChar char="•"/>
            </a:pPr>
            <a:r>
              <a:rPr lang="en-US" dirty="0"/>
              <a:t>Detailed Assessments</a:t>
            </a:r>
          </a:p>
          <a:p>
            <a:pPr marL="342900" indent="-342900">
              <a:spcAft>
                <a:spcPts val="1200"/>
              </a:spcAft>
              <a:buFont typeface="Arial" panose="020B0604020202020204" pitchFamily="34" charset="0"/>
              <a:buChar char="•"/>
            </a:pPr>
            <a:r>
              <a:rPr lang="en-US" dirty="0"/>
              <a:t>Service Plans</a:t>
            </a:r>
          </a:p>
          <a:p>
            <a:pPr marL="342900" indent="-342900">
              <a:spcAft>
                <a:spcPts val="1200"/>
              </a:spcAft>
              <a:buFont typeface="Arial" panose="020B0604020202020204" pitchFamily="34" charset="0"/>
              <a:buChar char="•"/>
            </a:pPr>
            <a:r>
              <a:rPr lang="en-US" dirty="0"/>
              <a:t>Priority Needs Units</a:t>
            </a:r>
          </a:p>
          <a:p>
            <a:pPr>
              <a:spcAft>
                <a:spcPts val="1200"/>
              </a:spcAft>
            </a:pPr>
            <a:r>
              <a:rPr lang="en-US" b="1" dirty="0">
                <a:solidFill>
                  <a:srgbClr val="FF0000"/>
                </a:solidFill>
              </a:rPr>
              <a:t>*</a:t>
            </a:r>
            <a:r>
              <a:rPr lang="en-US" dirty="0"/>
              <a:t> Must set date range to see the legacy data</a:t>
            </a:r>
          </a:p>
        </p:txBody>
      </p:sp>
      <p:sp>
        <p:nvSpPr>
          <p:cNvPr id="12" name="TextBox 11">
            <a:extLst>
              <a:ext uri="{FF2B5EF4-FFF2-40B4-BE49-F238E27FC236}">
                <a16:creationId xmlns:a16="http://schemas.microsoft.com/office/drawing/2014/main" id="{11C0B215-63C6-D48C-B005-0B948AA646BD}"/>
              </a:ext>
            </a:extLst>
          </p:cNvPr>
          <p:cNvSpPr txBox="1"/>
          <p:nvPr/>
        </p:nvSpPr>
        <p:spPr>
          <a:xfrm>
            <a:off x="2923511" y="5726806"/>
            <a:ext cx="4503028" cy="369332"/>
          </a:xfrm>
          <a:prstGeom prst="rect">
            <a:avLst/>
          </a:prstGeom>
          <a:noFill/>
        </p:spPr>
        <p:txBody>
          <a:bodyPr wrap="none" rtlCol="0">
            <a:spAutoFit/>
          </a:bodyPr>
          <a:lstStyle/>
          <a:p>
            <a:r>
              <a:rPr lang="en-US" dirty="0"/>
              <a:t>There are </a:t>
            </a:r>
            <a:r>
              <a:rPr lang="en-US" b="1" dirty="0"/>
              <a:t>no</a:t>
            </a:r>
            <a:r>
              <a:rPr lang="en-US" dirty="0"/>
              <a:t> reports available on Unit Goals</a:t>
            </a:r>
          </a:p>
        </p:txBody>
      </p:sp>
    </p:spTree>
    <p:extLst>
      <p:ext uri="{BB962C8B-B14F-4D97-AF65-F5344CB8AC3E}">
        <p14:creationId xmlns:p14="http://schemas.microsoft.com/office/powerpoint/2010/main" val="4162107495"/>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D32A4-E089-3F2E-6343-C96DDA6ACCA5}"/>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7EB0FD0E-FBD5-F33B-367C-307B9A7B809C}"/>
              </a:ext>
            </a:extLst>
          </p:cNvPr>
          <p:cNvSpPr txBox="1"/>
          <p:nvPr/>
        </p:nvSpPr>
        <p:spPr>
          <a:xfrm>
            <a:off x="2270681" y="5649"/>
            <a:ext cx="7685228"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rPr>
              <a:t> Commissioner Tools Reports</a:t>
            </a:r>
          </a:p>
        </p:txBody>
      </p:sp>
      <p:grpSp>
        <p:nvGrpSpPr>
          <p:cNvPr id="12" name="Group 11">
            <a:extLst>
              <a:ext uri="{FF2B5EF4-FFF2-40B4-BE49-F238E27FC236}">
                <a16:creationId xmlns:a16="http://schemas.microsoft.com/office/drawing/2014/main" id="{F423A183-2A2C-6F4A-33D6-2B87D41A76DE}"/>
              </a:ext>
            </a:extLst>
          </p:cNvPr>
          <p:cNvGrpSpPr/>
          <p:nvPr/>
        </p:nvGrpSpPr>
        <p:grpSpPr>
          <a:xfrm>
            <a:off x="121666" y="1241722"/>
            <a:ext cx="4381646" cy="3785652"/>
            <a:chOff x="121666" y="1241722"/>
            <a:chExt cx="4381646" cy="3785652"/>
          </a:xfrm>
        </p:grpSpPr>
        <p:sp>
          <p:nvSpPr>
            <p:cNvPr id="2" name="TextBox 1">
              <a:extLst>
                <a:ext uri="{FF2B5EF4-FFF2-40B4-BE49-F238E27FC236}">
                  <a16:creationId xmlns:a16="http://schemas.microsoft.com/office/drawing/2014/main" id="{CDEA668A-D92D-6306-BBA3-C49D1EBDC7FF}"/>
                </a:ext>
              </a:extLst>
            </p:cNvPr>
            <p:cNvSpPr txBox="1"/>
            <p:nvPr/>
          </p:nvSpPr>
          <p:spPr>
            <a:xfrm>
              <a:off x="121666" y="1241722"/>
              <a:ext cx="4381646" cy="3785652"/>
            </a:xfrm>
            <a:prstGeom prst="rect">
              <a:avLst/>
            </a:prstGeom>
            <a:noFill/>
          </p:spPr>
          <p:txBody>
            <a:bodyPr wrap="square" rtlCol="0">
              <a:spAutoFit/>
            </a:bodyPr>
            <a:lstStyle/>
            <a:p>
              <a:pPr>
                <a:spcAft>
                  <a:spcPts val="1200"/>
                </a:spcAft>
              </a:pPr>
              <a:r>
                <a:rPr lang="en-US" dirty="0"/>
                <a:t>Default reporting period is YTD unless you specify  Data From : Data To  dates</a:t>
              </a:r>
            </a:p>
            <a:p>
              <a:pPr>
                <a:spcAft>
                  <a:spcPts val="1200"/>
                </a:spcAft>
              </a:pPr>
              <a:r>
                <a:rPr lang="en-US" dirty="0"/>
                <a:t>Available reports are listed alphabetically</a:t>
              </a:r>
              <a:endParaRPr lang="en-US" b="1" dirty="0">
                <a:solidFill>
                  <a:srgbClr val="FF0000"/>
                </a:solidFill>
              </a:endParaRPr>
            </a:p>
            <a:p>
              <a:pPr>
                <a:spcAft>
                  <a:spcPts val="1200"/>
                </a:spcAft>
              </a:pPr>
              <a:r>
                <a:rPr lang="en-US" dirty="0"/>
                <a:t>Reports can be exported as .pdf or .csv</a:t>
              </a:r>
            </a:p>
            <a:p>
              <a:pPr marL="285750" indent="-285750">
                <a:spcAft>
                  <a:spcPts val="1200"/>
                </a:spcAft>
                <a:buFont typeface="Arial" panose="020B0604020202020204" pitchFamily="34" charset="0"/>
                <a:buChar char="•"/>
              </a:pPr>
              <a:r>
                <a:rPr lang="en-US" dirty="0"/>
                <a:t>.pdf useful for Council reporting data</a:t>
              </a:r>
            </a:p>
            <a:p>
              <a:pPr marL="285750" indent="-285750">
                <a:spcAft>
                  <a:spcPts val="1200"/>
                </a:spcAft>
                <a:buFont typeface="Arial" panose="020B0604020202020204" pitchFamily="34" charset="0"/>
                <a:buChar char="•"/>
              </a:pPr>
              <a:r>
                <a:rPr lang="en-US" dirty="0"/>
                <a:t>.csv useful for analysis</a:t>
              </a:r>
            </a:p>
            <a:p>
              <a:pPr>
                <a:spcAft>
                  <a:spcPts val="1200"/>
                </a:spcAft>
              </a:pPr>
              <a:r>
                <a:rPr lang="en-US" dirty="0"/>
                <a:t>Scroll down to desired report, click on </a:t>
              </a:r>
              <a:r>
                <a:rPr lang="en-US" b="1" dirty="0">
                  <a:solidFill>
                    <a:srgbClr val="0070C0"/>
                  </a:solidFill>
                </a:rPr>
                <a:t>Run</a:t>
              </a:r>
              <a:r>
                <a:rPr lang="en-US" b="1" dirty="0">
                  <a:solidFill>
                    <a:srgbClr val="FF0000"/>
                  </a:solidFill>
                </a:rPr>
                <a:t>*</a:t>
              </a:r>
              <a:endParaRPr lang="en-US" dirty="0">
                <a:solidFill>
                  <a:srgbClr val="FF0000"/>
                </a:solidFill>
              </a:endParaRPr>
            </a:p>
            <a:p>
              <a:pPr>
                <a:spcAft>
                  <a:spcPts val="1200"/>
                </a:spcAft>
              </a:pPr>
              <a:r>
                <a:rPr lang="en-US" b="1" dirty="0">
                  <a:solidFill>
                    <a:srgbClr val="FF0000"/>
                  </a:solidFill>
                </a:rPr>
                <a:t>*</a:t>
              </a:r>
              <a:r>
                <a:rPr lang="en-US" dirty="0"/>
                <a:t> Must set date range before clicking on Run!</a:t>
              </a:r>
            </a:p>
          </p:txBody>
        </p:sp>
        <p:sp>
          <p:nvSpPr>
            <p:cNvPr id="8" name="Rectangle: Rounded Corners 7">
              <a:extLst>
                <a:ext uri="{FF2B5EF4-FFF2-40B4-BE49-F238E27FC236}">
                  <a16:creationId xmlns:a16="http://schemas.microsoft.com/office/drawing/2014/main" id="{BA89F6FE-1F2D-B948-8D76-53506AC458CA}"/>
                </a:ext>
              </a:extLst>
            </p:cNvPr>
            <p:cNvSpPr/>
            <p:nvPr/>
          </p:nvSpPr>
          <p:spPr>
            <a:xfrm>
              <a:off x="974497" y="1562639"/>
              <a:ext cx="2021984" cy="279042"/>
            </a:xfrm>
            <a:prstGeom prst="roundRect">
              <a:avLst/>
            </a:prstGeom>
            <a:no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C4C60A8-DEC7-75AD-D790-E0FDA5247407}"/>
              </a:ext>
            </a:extLst>
          </p:cNvPr>
          <p:cNvGrpSpPr/>
          <p:nvPr/>
        </p:nvGrpSpPr>
        <p:grpSpPr>
          <a:xfrm>
            <a:off x="4431334" y="875759"/>
            <a:ext cx="4632033" cy="5557234"/>
            <a:chOff x="4156582" y="875759"/>
            <a:chExt cx="4632033" cy="5557234"/>
          </a:xfrm>
        </p:grpSpPr>
        <p:pic>
          <p:nvPicPr>
            <p:cNvPr id="6" name="Picture 5">
              <a:extLst>
                <a:ext uri="{FF2B5EF4-FFF2-40B4-BE49-F238E27FC236}">
                  <a16:creationId xmlns:a16="http://schemas.microsoft.com/office/drawing/2014/main" id="{36D8BEA9-F9AB-EDCE-60A0-4764A16059C4}"/>
                </a:ext>
              </a:extLst>
            </p:cNvPr>
            <p:cNvPicPr>
              <a:picLocks noChangeAspect="1"/>
            </p:cNvPicPr>
            <p:nvPr/>
          </p:nvPicPr>
          <p:blipFill>
            <a:blip r:embed="rId3"/>
            <a:stretch>
              <a:fillRect/>
            </a:stretch>
          </p:blipFill>
          <p:spPr>
            <a:xfrm>
              <a:off x="4156582" y="875759"/>
              <a:ext cx="4632033" cy="5557234"/>
            </a:xfrm>
            <a:prstGeom prst="rect">
              <a:avLst/>
            </a:prstGeom>
          </p:spPr>
        </p:pic>
        <p:sp>
          <p:nvSpPr>
            <p:cNvPr id="10" name="Rectangle: Rounded Corners 9">
              <a:extLst>
                <a:ext uri="{FF2B5EF4-FFF2-40B4-BE49-F238E27FC236}">
                  <a16:creationId xmlns:a16="http://schemas.microsoft.com/office/drawing/2014/main" id="{1CBE4C7D-9575-DD34-43DC-55D15D09D084}"/>
                </a:ext>
              </a:extLst>
            </p:cNvPr>
            <p:cNvSpPr/>
            <p:nvPr/>
          </p:nvSpPr>
          <p:spPr>
            <a:xfrm>
              <a:off x="4432507" y="2818340"/>
              <a:ext cx="2985724" cy="279042"/>
            </a:xfrm>
            <a:prstGeom prst="roundRect">
              <a:avLst/>
            </a:prstGeom>
            <a:no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grpSp>
    </p:spTree>
    <p:extLst>
      <p:ext uri="{BB962C8B-B14F-4D97-AF65-F5344CB8AC3E}">
        <p14:creationId xmlns:p14="http://schemas.microsoft.com/office/powerpoint/2010/main" val="3037812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5D17C-2564-2AB2-6F35-E07500F5F14A}"/>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280C0358-BB52-14B4-2688-4DDFFDB28681}"/>
              </a:ext>
            </a:extLst>
          </p:cNvPr>
          <p:cNvSpPr txBox="1"/>
          <p:nvPr/>
        </p:nvSpPr>
        <p:spPr>
          <a:xfrm>
            <a:off x="2270681" y="5649"/>
            <a:ext cx="7685228"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rPr>
              <a:t> Commissioner Tools Reports</a:t>
            </a:r>
          </a:p>
        </p:txBody>
      </p:sp>
      <p:pic>
        <p:nvPicPr>
          <p:cNvPr id="4" name="Picture 3">
            <a:extLst>
              <a:ext uri="{FF2B5EF4-FFF2-40B4-BE49-F238E27FC236}">
                <a16:creationId xmlns:a16="http://schemas.microsoft.com/office/drawing/2014/main" id="{0BC5E257-AD1B-A31C-DF55-26D6CE1E1E84}"/>
              </a:ext>
            </a:extLst>
          </p:cNvPr>
          <p:cNvPicPr>
            <a:picLocks noChangeAspect="1"/>
          </p:cNvPicPr>
          <p:nvPr/>
        </p:nvPicPr>
        <p:blipFill>
          <a:blip r:embed="rId3"/>
          <a:srcRect r="9104" b="2625"/>
          <a:stretch>
            <a:fillRect/>
          </a:stretch>
        </p:blipFill>
        <p:spPr>
          <a:xfrm>
            <a:off x="6040808" y="716931"/>
            <a:ext cx="4507006" cy="4778055"/>
          </a:xfrm>
          <a:prstGeom prst="rect">
            <a:avLst/>
          </a:prstGeom>
        </p:spPr>
      </p:pic>
      <p:sp>
        <p:nvSpPr>
          <p:cNvPr id="13" name="Rectangle 12">
            <a:extLst>
              <a:ext uri="{FF2B5EF4-FFF2-40B4-BE49-F238E27FC236}">
                <a16:creationId xmlns:a16="http://schemas.microsoft.com/office/drawing/2014/main" id="{6EBF903F-6B28-CE5D-FCB6-88B725AB4811}"/>
              </a:ext>
            </a:extLst>
          </p:cNvPr>
          <p:cNvSpPr/>
          <p:nvPr/>
        </p:nvSpPr>
        <p:spPr>
          <a:xfrm>
            <a:off x="6156117" y="2932092"/>
            <a:ext cx="4348767" cy="39495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AA518C4-3D76-DDCA-9E70-04F2977DB0C3}"/>
              </a:ext>
            </a:extLst>
          </p:cNvPr>
          <p:cNvSpPr txBox="1"/>
          <p:nvPr/>
        </p:nvSpPr>
        <p:spPr>
          <a:xfrm>
            <a:off x="-11418" y="713683"/>
            <a:ext cx="6107418" cy="4955203"/>
          </a:xfrm>
          <a:prstGeom prst="rect">
            <a:avLst/>
          </a:prstGeom>
          <a:noFill/>
        </p:spPr>
        <p:txBody>
          <a:bodyPr wrap="square" rtlCol="0">
            <a:spAutoFit/>
          </a:bodyPr>
          <a:lstStyle/>
          <a:p>
            <a:pPr>
              <a:spcAft>
                <a:spcPts val="1200"/>
              </a:spcAft>
            </a:pPr>
            <a:r>
              <a:rPr lang="en-US" dirty="0"/>
              <a:t>SIMPLE ASSESSMENTS WITH COMMENTS provides summary view of all YTD connection comments </a:t>
            </a:r>
          </a:p>
          <a:p>
            <a:pPr>
              <a:spcAft>
                <a:spcPts val="1200"/>
              </a:spcAft>
            </a:pPr>
            <a:r>
              <a:rPr lang="en-US" dirty="0"/>
              <a:t>Are Commissioners providing unit service?</a:t>
            </a:r>
          </a:p>
          <a:p>
            <a:pPr>
              <a:spcAft>
                <a:spcPts val="1200"/>
              </a:spcAft>
            </a:pPr>
            <a:r>
              <a:rPr lang="en-US" dirty="0"/>
              <a:t>Focus here:</a:t>
            </a:r>
            <a:endParaRPr lang="en-US" b="1" dirty="0">
              <a:solidFill>
                <a:srgbClr val="FF0000"/>
              </a:solidFill>
            </a:endParaRPr>
          </a:p>
          <a:p>
            <a:pPr>
              <a:spcAft>
                <a:spcPts val="1200"/>
              </a:spcAft>
            </a:pPr>
            <a:r>
              <a:rPr lang="en-US" dirty="0"/>
              <a:t>Do comments provide actionable information?</a:t>
            </a:r>
          </a:p>
          <a:p>
            <a:pPr marL="285750" indent="-285750">
              <a:spcAft>
                <a:spcPts val="1200"/>
              </a:spcAft>
              <a:buFont typeface="Arial" panose="020B0604020202020204" pitchFamily="34" charset="0"/>
              <a:buChar char="•"/>
            </a:pPr>
            <a:r>
              <a:rPr lang="en-US" sz="1600" dirty="0"/>
              <a:t>“Discussed Trained adult leaders with Key 3 present; SM has been unable to find IOLS course. Contacted District Training Chair and provided upcoming IOLS dates”</a:t>
            </a:r>
          </a:p>
          <a:p>
            <a:pPr>
              <a:spcAft>
                <a:spcPts val="1200"/>
              </a:spcAft>
            </a:pPr>
            <a:r>
              <a:rPr lang="en-US" sz="1600" dirty="0"/>
              <a:t> 		versus</a:t>
            </a:r>
          </a:p>
          <a:p>
            <a:pPr marL="285750" indent="-285750">
              <a:spcAft>
                <a:spcPts val="1200"/>
              </a:spcAft>
              <a:buFont typeface="Arial" panose="020B0604020202020204" pitchFamily="34" charset="0"/>
              <a:buChar char="•"/>
            </a:pPr>
            <a:r>
              <a:rPr lang="en-US" sz="1600" dirty="0"/>
              <a:t>“Attended unit meeting”</a:t>
            </a:r>
          </a:p>
          <a:p>
            <a:pPr marL="285750" indent="-285750">
              <a:spcAft>
                <a:spcPts val="1200"/>
              </a:spcAft>
              <a:buFont typeface="Arial" panose="020B0604020202020204" pitchFamily="34" charset="0"/>
              <a:buChar char="•"/>
            </a:pPr>
            <a:r>
              <a:rPr lang="en-US" sz="1600" dirty="0"/>
              <a:t>“Went to Pack Blue and Gold banquet, menu was fried chicken, mashed potatoes, green beans and peach cobbler; food was great!”</a:t>
            </a:r>
          </a:p>
          <a:p>
            <a:pPr>
              <a:spcAft>
                <a:spcPts val="1200"/>
              </a:spcAft>
            </a:pPr>
            <a:r>
              <a:rPr lang="en-US" dirty="0"/>
              <a:t>                    Are comments related to Connections topic?</a:t>
            </a:r>
          </a:p>
        </p:txBody>
      </p:sp>
    </p:spTree>
    <p:extLst>
      <p:ext uri="{BB962C8B-B14F-4D97-AF65-F5344CB8AC3E}">
        <p14:creationId xmlns:p14="http://schemas.microsoft.com/office/powerpoint/2010/main" val="2430360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256E5-5CDE-C89D-722D-CFE3A8929106}"/>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70D87120-7999-C9BA-3189-6605555B71E6}"/>
              </a:ext>
            </a:extLst>
          </p:cNvPr>
          <p:cNvSpPr txBox="1"/>
          <p:nvPr/>
        </p:nvSpPr>
        <p:spPr>
          <a:xfrm>
            <a:off x="2270681" y="5649"/>
            <a:ext cx="7685228"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rPr>
              <a:t> Commissioner Tools Reports</a:t>
            </a:r>
          </a:p>
        </p:txBody>
      </p:sp>
      <p:pic>
        <p:nvPicPr>
          <p:cNvPr id="5" name="Picture 4">
            <a:extLst>
              <a:ext uri="{FF2B5EF4-FFF2-40B4-BE49-F238E27FC236}">
                <a16:creationId xmlns:a16="http://schemas.microsoft.com/office/drawing/2014/main" id="{0861CCC5-AEF3-AF33-4F76-9E2E1B3305A3}"/>
              </a:ext>
            </a:extLst>
          </p:cNvPr>
          <p:cNvPicPr>
            <a:picLocks noChangeAspect="1"/>
          </p:cNvPicPr>
          <p:nvPr/>
        </p:nvPicPr>
        <p:blipFill>
          <a:blip r:embed="rId3"/>
          <a:srcRect b="11695"/>
          <a:stretch>
            <a:fillRect/>
          </a:stretch>
        </p:blipFill>
        <p:spPr>
          <a:xfrm>
            <a:off x="0" y="625180"/>
            <a:ext cx="12192000" cy="4663744"/>
          </a:xfrm>
          <a:prstGeom prst="rect">
            <a:avLst/>
          </a:prstGeom>
        </p:spPr>
      </p:pic>
    </p:spTree>
    <p:extLst>
      <p:ext uri="{BB962C8B-B14F-4D97-AF65-F5344CB8AC3E}">
        <p14:creationId xmlns:p14="http://schemas.microsoft.com/office/powerpoint/2010/main" val="1594526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79D7D2-C6E1-C71E-4BF9-03954EFF1D78}"/>
              </a:ext>
            </a:extLst>
          </p:cNvPr>
          <p:cNvPicPr>
            <a:picLocks noChangeAspect="1"/>
          </p:cNvPicPr>
          <p:nvPr/>
        </p:nvPicPr>
        <p:blipFill>
          <a:blip r:embed="rId2"/>
          <a:stretch>
            <a:fillRect/>
          </a:stretch>
        </p:blipFill>
        <p:spPr>
          <a:xfrm>
            <a:off x="4386985" y="819007"/>
            <a:ext cx="7800724" cy="4366891"/>
          </a:xfrm>
          <a:prstGeom prst="rect">
            <a:avLst/>
          </a:prstGeom>
        </p:spPr>
      </p:pic>
      <p:sp>
        <p:nvSpPr>
          <p:cNvPr id="6" name="TextBox 5">
            <a:extLst>
              <a:ext uri="{FF2B5EF4-FFF2-40B4-BE49-F238E27FC236}">
                <a16:creationId xmlns:a16="http://schemas.microsoft.com/office/drawing/2014/main" id="{CCC5A124-E54D-F316-6664-D7D6B5BBF1BF}"/>
              </a:ext>
            </a:extLst>
          </p:cNvPr>
          <p:cNvSpPr txBox="1"/>
          <p:nvPr/>
        </p:nvSpPr>
        <p:spPr>
          <a:xfrm>
            <a:off x="197478" y="1022779"/>
            <a:ext cx="4048257" cy="2185214"/>
          </a:xfrm>
          <a:prstGeom prst="rect">
            <a:avLst/>
          </a:prstGeom>
          <a:noFill/>
        </p:spPr>
        <p:txBody>
          <a:bodyPr wrap="square" rtlCol="0">
            <a:spAutoFit/>
          </a:bodyPr>
          <a:lstStyle/>
          <a:p>
            <a:pPr>
              <a:spcAft>
                <a:spcPts val="1200"/>
              </a:spcAft>
            </a:pPr>
            <a:r>
              <a:rPr lang="en-US" dirty="0"/>
              <a:t>Additional useful reports for Activities, Advancement, Membership and Unit Renewal are available in Organization Manager and Roster in My.Scouting.org</a:t>
            </a:r>
          </a:p>
          <a:p>
            <a:pPr>
              <a:spcAft>
                <a:spcPts val="1200"/>
              </a:spcAft>
            </a:pPr>
            <a:r>
              <a:rPr lang="en-US" dirty="0"/>
              <a:t>They are accessed through the My.Scouting.org home page using the dropdown menu </a:t>
            </a:r>
            <a:endParaRPr lang="en-US" sz="1600" dirty="0"/>
          </a:p>
        </p:txBody>
      </p:sp>
      <p:sp>
        <p:nvSpPr>
          <p:cNvPr id="7" name="TextBox 6">
            <a:extLst>
              <a:ext uri="{FF2B5EF4-FFF2-40B4-BE49-F238E27FC236}">
                <a16:creationId xmlns:a16="http://schemas.microsoft.com/office/drawing/2014/main" id="{7910A581-4F21-A16A-4641-0A583514ED24}"/>
              </a:ext>
            </a:extLst>
          </p:cNvPr>
          <p:cNvSpPr txBox="1"/>
          <p:nvPr/>
        </p:nvSpPr>
        <p:spPr>
          <a:xfrm>
            <a:off x="111617" y="5649"/>
            <a:ext cx="11835685" cy="707886"/>
          </a:xfrm>
          <a:prstGeom prst="rect">
            <a:avLst/>
          </a:prstGeom>
          <a:noFill/>
        </p:spPr>
        <p:txBody>
          <a:bodyPr wrap="square" rtlCol="0">
            <a:spAutoFit/>
          </a:bodyPr>
          <a:lstStyle/>
          <a:p>
            <a:pPr algn="ctr"/>
            <a:r>
              <a:rPr lang="en-US" sz="4000" b="1" dirty="0">
                <a:effectLst>
                  <a:outerShdw blurRad="38100" dist="38100" dir="2700000" algn="tl">
                    <a:srgbClr val="000000">
                      <a:alpha val="43137"/>
                    </a:srgbClr>
                  </a:outerShdw>
                </a:effectLst>
              </a:rPr>
              <a:t> Additional Administrative Commissioner Reports</a:t>
            </a:r>
          </a:p>
        </p:txBody>
      </p:sp>
      <p:sp>
        <p:nvSpPr>
          <p:cNvPr id="8" name="Rectangle: Rounded Corners 7">
            <a:extLst>
              <a:ext uri="{FF2B5EF4-FFF2-40B4-BE49-F238E27FC236}">
                <a16:creationId xmlns:a16="http://schemas.microsoft.com/office/drawing/2014/main" id="{3C97C77A-E35D-B38D-30C1-F106B09F5C89}"/>
              </a:ext>
            </a:extLst>
          </p:cNvPr>
          <p:cNvSpPr/>
          <p:nvPr/>
        </p:nvSpPr>
        <p:spPr>
          <a:xfrm>
            <a:off x="4520485" y="819007"/>
            <a:ext cx="669701" cy="155494"/>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19CA6407-6822-36E1-51A1-EA075337B37C}"/>
              </a:ext>
            </a:extLst>
          </p:cNvPr>
          <p:cNvSpPr/>
          <p:nvPr/>
        </p:nvSpPr>
        <p:spPr>
          <a:xfrm>
            <a:off x="4386985" y="4636395"/>
            <a:ext cx="992091" cy="308696"/>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2458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07F15-FE69-F119-C4FC-B08F3BDF882C}"/>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9F22BB06-B41B-A8CA-7893-DC8C3E40DD0A}"/>
              </a:ext>
            </a:extLst>
          </p:cNvPr>
          <p:cNvSpPr txBox="1"/>
          <p:nvPr/>
        </p:nvSpPr>
        <p:spPr>
          <a:xfrm>
            <a:off x="476523" y="5649"/>
            <a:ext cx="11045773" cy="769441"/>
          </a:xfrm>
          <a:prstGeom prst="rect">
            <a:avLst/>
          </a:prstGeom>
          <a:noFill/>
        </p:spPr>
        <p:txBody>
          <a:bodyPr wrap="square" rtlCol="0">
            <a:spAutoFit/>
          </a:bodyPr>
          <a:lstStyle/>
          <a:p>
            <a:pPr algn="ctr"/>
            <a:r>
              <a:rPr lang="en-US" sz="4400" b="1" dirty="0">
                <a:effectLst>
                  <a:outerShdw blurRad="38100" dist="38100" dir="2700000" algn="tl">
                    <a:srgbClr val="000000">
                      <a:alpha val="43137"/>
                    </a:srgbClr>
                  </a:outerShdw>
                </a:effectLst>
              </a:rPr>
              <a:t> Roster and Organization Manager Reports</a:t>
            </a:r>
          </a:p>
        </p:txBody>
      </p:sp>
      <p:sp>
        <p:nvSpPr>
          <p:cNvPr id="7" name="TextBox 6">
            <a:extLst>
              <a:ext uri="{FF2B5EF4-FFF2-40B4-BE49-F238E27FC236}">
                <a16:creationId xmlns:a16="http://schemas.microsoft.com/office/drawing/2014/main" id="{3579CFE4-C687-7438-632A-38B8F74B320C}"/>
              </a:ext>
            </a:extLst>
          </p:cNvPr>
          <p:cNvSpPr txBox="1"/>
          <p:nvPr/>
        </p:nvSpPr>
        <p:spPr>
          <a:xfrm>
            <a:off x="8907289" y="956236"/>
            <a:ext cx="3180217" cy="4431983"/>
          </a:xfrm>
          <a:prstGeom prst="rect">
            <a:avLst/>
          </a:prstGeom>
          <a:noFill/>
        </p:spPr>
        <p:txBody>
          <a:bodyPr wrap="square" rtlCol="0">
            <a:spAutoFit/>
          </a:bodyPr>
          <a:lstStyle/>
          <a:p>
            <a:pPr>
              <a:spcAft>
                <a:spcPts val="1200"/>
              </a:spcAft>
            </a:pPr>
            <a:r>
              <a:rPr lang="en-US" dirty="0"/>
              <a:t>In Aug 23, Scouting America changed to annual individual membership renewal</a:t>
            </a:r>
          </a:p>
          <a:p>
            <a:pPr>
              <a:spcAft>
                <a:spcPts val="1200"/>
              </a:spcAft>
            </a:pPr>
            <a:r>
              <a:rPr lang="en-US" dirty="0"/>
              <a:t>With traditional Fall recruiting, significant percentage of members in the September report period are new to Scouting</a:t>
            </a:r>
          </a:p>
          <a:p>
            <a:pPr marL="342900" indent="-342900">
              <a:spcAft>
                <a:spcPts val="1200"/>
              </a:spcAft>
              <a:buFont typeface="Arial" panose="020B0604020202020204" pitchFamily="34" charset="0"/>
              <a:buChar char="•"/>
            </a:pPr>
            <a:r>
              <a:rPr lang="en-US" dirty="0"/>
              <a:t>In Aug 24, we found a significant number of parents did not know that membership had to be renewed each year</a:t>
            </a:r>
          </a:p>
          <a:p>
            <a:pPr marL="342900" indent="-342900">
              <a:spcAft>
                <a:spcPts val="1200"/>
              </a:spcAft>
              <a:buFont typeface="Arial" panose="020B0604020202020204" pitchFamily="34" charset="0"/>
              <a:buChar char="•"/>
            </a:pPr>
            <a:r>
              <a:rPr lang="en-US" dirty="0"/>
              <a:t>“Save a Scout” campaign</a:t>
            </a:r>
          </a:p>
        </p:txBody>
      </p:sp>
      <p:grpSp>
        <p:nvGrpSpPr>
          <p:cNvPr id="16" name="Group 15">
            <a:extLst>
              <a:ext uri="{FF2B5EF4-FFF2-40B4-BE49-F238E27FC236}">
                <a16:creationId xmlns:a16="http://schemas.microsoft.com/office/drawing/2014/main" id="{A32A0988-DD60-A6E1-7550-97FE99D0BFFC}"/>
              </a:ext>
            </a:extLst>
          </p:cNvPr>
          <p:cNvGrpSpPr/>
          <p:nvPr/>
        </p:nvGrpSpPr>
        <p:grpSpPr>
          <a:xfrm>
            <a:off x="4125526" y="768447"/>
            <a:ext cx="4657852" cy="4481841"/>
            <a:chOff x="5052823" y="0"/>
            <a:chExt cx="6211909" cy="5042647"/>
          </a:xfrm>
        </p:grpSpPr>
        <p:pic>
          <p:nvPicPr>
            <p:cNvPr id="15" name="Picture 14">
              <a:extLst>
                <a:ext uri="{FF2B5EF4-FFF2-40B4-BE49-F238E27FC236}">
                  <a16:creationId xmlns:a16="http://schemas.microsoft.com/office/drawing/2014/main" id="{D1FD8AA4-D235-E523-0093-B4C21B7F6C03}"/>
                </a:ext>
              </a:extLst>
            </p:cNvPr>
            <p:cNvPicPr>
              <a:picLocks noChangeAspect="1"/>
            </p:cNvPicPr>
            <p:nvPr/>
          </p:nvPicPr>
          <p:blipFill>
            <a:blip r:embed="rId3"/>
            <a:srcRect r="9030"/>
            <a:stretch>
              <a:fillRect/>
            </a:stretch>
          </p:blipFill>
          <p:spPr>
            <a:xfrm>
              <a:off x="5052823" y="0"/>
              <a:ext cx="6211909" cy="5042647"/>
            </a:xfrm>
            <a:prstGeom prst="rect">
              <a:avLst/>
            </a:prstGeom>
          </p:spPr>
        </p:pic>
        <p:sp>
          <p:nvSpPr>
            <p:cNvPr id="13" name="Rectangle: Rounded Corners 12">
              <a:extLst>
                <a:ext uri="{FF2B5EF4-FFF2-40B4-BE49-F238E27FC236}">
                  <a16:creationId xmlns:a16="http://schemas.microsoft.com/office/drawing/2014/main" id="{E562530B-B42C-8E11-CEB7-DAE33ABBF8B2}"/>
                </a:ext>
              </a:extLst>
            </p:cNvPr>
            <p:cNvSpPr/>
            <p:nvPr/>
          </p:nvSpPr>
          <p:spPr>
            <a:xfrm>
              <a:off x="6581128" y="3983875"/>
              <a:ext cx="4683604" cy="184587"/>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Rounded Corners 18">
            <a:extLst>
              <a:ext uri="{FF2B5EF4-FFF2-40B4-BE49-F238E27FC236}">
                <a16:creationId xmlns:a16="http://schemas.microsoft.com/office/drawing/2014/main" id="{BDFF410A-BF57-1491-C7BB-0CCF5D2F1B64}"/>
              </a:ext>
            </a:extLst>
          </p:cNvPr>
          <p:cNvSpPr/>
          <p:nvPr/>
        </p:nvSpPr>
        <p:spPr>
          <a:xfrm>
            <a:off x="5314681" y="3009363"/>
            <a:ext cx="3511889" cy="164059"/>
          </a:xfrm>
          <a:prstGeom prst="round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3CD0A5F2-C1CD-A11B-56A0-59FA903D04D9}"/>
              </a:ext>
            </a:extLst>
          </p:cNvPr>
          <p:cNvSpPr/>
          <p:nvPr/>
        </p:nvSpPr>
        <p:spPr>
          <a:xfrm>
            <a:off x="5295361" y="2586501"/>
            <a:ext cx="3511889" cy="164059"/>
          </a:xfrm>
          <a:prstGeom prst="roundRect">
            <a:avLst/>
          </a:prstGeom>
          <a:no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64195CDA-4428-FF5C-1251-421C30D8BA62}"/>
              </a:ext>
            </a:extLst>
          </p:cNvPr>
          <p:cNvGrpSpPr/>
          <p:nvPr/>
        </p:nvGrpSpPr>
        <p:grpSpPr>
          <a:xfrm>
            <a:off x="104494" y="833887"/>
            <a:ext cx="4845286" cy="4770537"/>
            <a:chOff x="104494" y="902575"/>
            <a:chExt cx="4845286" cy="4770537"/>
          </a:xfrm>
        </p:grpSpPr>
        <p:sp>
          <p:nvSpPr>
            <p:cNvPr id="2" name="TextBox 1">
              <a:extLst>
                <a:ext uri="{FF2B5EF4-FFF2-40B4-BE49-F238E27FC236}">
                  <a16:creationId xmlns:a16="http://schemas.microsoft.com/office/drawing/2014/main" id="{EA5935A1-CB29-2309-DF56-CCCC6CFC6345}"/>
                </a:ext>
              </a:extLst>
            </p:cNvPr>
            <p:cNvSpPr txBox="1"/>
            <p:nvPr/>
          </p:nvSpPr>
          <p:spPr>
            <a:xfrm>
              <a:off x="104494" y="902575"/>
              <a:ext cx="4845286" cy="4770537"/>
            </a:xfrm>
            <a:prstGeom prst="rect">
              <a:avLst/>
            </a:prstGeom>
            <a:noFill/>
          </p:spPr>
          <p:txBody>
            <a:bodyPr wrap="square" rtlCol="0">
              <a:spAutoFit/>
            </a:bodyPr>
            <a:lstStyle/>
            <a:p>
              <a:pPr>
                <a:spcAft>
                  <a:spcPts val="1200"/>
                </a:spcAft>
              </a:pPr>
              <a:r>
                <a:rPr lang="en-US" dirty="0"/>
                <a:t>Available report menus are the same in both Roster and Organization Manager</a:t>
              </a:r>
            </a:p>
            <a:p>
              <a:pPr>
                <a:spcAft>
                  <a:spcPts val="1200"/>
                </a:spcAft>
              </a:pPr>
              <a:r>
                <a:rPr lang="en-US" dirty="0"/>
                <a:t>Most useful Commissioner reports are:</a:t>
              </a:r>
            </a:p>
            <a:p>
              <a:pPr marL="342900" indent="-342900">
                <a:spcAft>
                  <a:spcPts val="1200"/>
                </a:spcAft>
                <a:buFont typeface="Arial" panose="020B0604020202020204" pitchFamily="34" charset="0"/>
                <a:buChar char="•"/>
              </a:pPr>
              <a:r>
                <a:rPr lang="en-US" dirty="0"/>
                <a:t>Members opted out</a:t>
              </a:r>
            </a:p>
            <a:p>
              <a:pPr marL="800100" lvl="1" indent="-342900">
                <a:spcAft>
                  <a:spcPts val="1200"/>
                </a:spcAft>
                <a:buFont typeface="Arial" panose="020B0604020202020204" pitchFamily="34" charset="0"/>
                <a:buChar char="•"/>
              </a:pPr>
              <a:r>
                <a:rPr lang="en-US" sz="1600" dirty="0"/>
                <a:t>Members choosing to not renew</a:t>
              </a:r>
            </a:p>
            <a:p>
              <a:pPr marL="800100" lvl="1" indent="-342900">
                <a:spcAft>
                  <a:spcPts val="1200"/>
                </a:spcAft>
                <a:buFont typeface="Arial" panose="020B0604020202020204" pitchFamily="34" charset="0"/>
                <a:buChar char="•"/>
              </a:pPr>
              <a:r>
                <a:rPr lang="en-US" sz="1600" dirty="0"/>
                <a:t>Why did they not renew?</a:t>
              </a:r>
              <a:endParaRPr lang="en-US" dirty="0"/>
            </a:p>
            <a:p>
              <a:pPr marL="342900" indent="-342900">
                <a:spcAft>
                  <a:spcPts val="1200"/>
                </a:spcAft>
                <a:buFont typeface="Arial" panose="020B0604020202020204" pitchFamily="34" charset="0"/>
                <a:buChar char="•"/>
              </a:pPr>
              <a:r>
                <a:rPr lang="en-US" dirty="0"/>
                <a:t>Members due to renew</a:t>
              </a:r>
            </a:p>
            <a:p>
              <a:pPr marL="800100" lvl="1" indent="-342900">
                <a:spcAft>
                  <a:spcPts val="1200"/>
                </a:spcAft>
                <a:buFont typeface="Arial" panose="020B0604020202020204" pitchFamily="34" charset="0"/>
                <a:buChar char="•"/>
              </a:pPr>
              <a:r>
                <a:rPr lang="en-US" sz="1600" dirty="0"/>
                <a:t>Members entering 60-day renewal window</a:t>
              </a:r>
            </a:p>
            <a:p>
              <a:pPr marL="800100" lvl="1" indent="-342900">
                <a:spcAft>
                  <a:spcPts val="1200"/>
                </a:spcAft>
                <a:buFont typeface="Arial" panose="020B0604020202020204" pitchFamily="34" charset="0"/>
                <a:buChar char="•"/>
              </a:pPr>
              <a:r>
                <a:rPr lang="en-US" sz="1600" dirty="0"/>
                <a:t>Is current email correct?</a:t>
              </a:r>
              <a:endParaRPr lang="en-US" dirty="0"/>
            </a:p>
            <a:p>
              <a:pPr marL="342900" indent="-342900">
                <a:spcAft>
                  <a:spcPts val="1200"/>
                </a:spcAft>
                <a:buFont typeface="Arial" panose="020B0604020202020204" pitchFamily="34" charset="0"/>
                <a:buChar char="•"/>
              </a:pPr>
              <a:r>
                <a:rPr lang="en-US" dirty="0"/>
                <a:t>Non-renewed Membership report</a:t>
              </a:r>
            </a:p>
            <a:p>
              <a:pPr marL="800100" lvl="1" indent="-342900">
                <a:spcAft>
                  <a:spcPts val="1200"/>
                </a:spcAft>
                <a:buFont typeface="Arial" panose="020B0604020202020204" pitchFamily="34" charset="0"/>
                <a:buChar char="•"/>
              </a:pPr>
              <a:r>
                <a:rPr lang="en-US" sz="1600" dirty="0"/>
                <a:t>Members failed to renew in renewal window</a:t>
              </a:r>
            </a:p>
            <a:p>
              <a:pPr marL="800100" lvl="1" indent="-342900">
                <a:spcAft>
                  <a:spcPts val="1200"/>
                </a:spcAft>
                <a:buFont typeface="Arial" panose="020B0604020202020204" pitchFamily="34" charset="0"/>
                <a:buChar char="•"/>
              </a:pPr>
              <a:r>
                <a:rPr lang="en-US" sz="1600" dirty="0"/>
                <a:t>Members will continue to show for 60 days</a:t>
              </a:r>
            </a:p>
          </p:txBody>
        </p:sp>
        <p:sp>
          <p:nvSpPr>
            <p:cNvPr id="21" name="Rectangle: Rounded Corners 20">
              <a:extLst>
                <a:ext uri="{FF2B5EF4-FFF2-40B4-BE49-F238E27FC236}">
                  <a16:creationId xmlns:a16="http://schemas.microsoft.com/office/drawing/2014/main" id="{5620ACE7-731F-45C0-4EC8-A819EB95D8B4}"/>
                </a:ext>
              </a:extLst>
            </p:cNvPr>
            <p:cNvSpPr/>
            <p:nvPr/>
          </p:nvSpPr>
          <p:spPr>
            <a:xfrm>
              <a:off x="476523" y="2077792"/>
              <a:ext cx="2137888" cy="287628"/>
            </a:xfrm>
            <a:prstGeom prst="roundRect">
              <a:avLst/>
            </a:prstGeom>
            <a:no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CA715DBF-648C-E9F9-E7CE-B15C977BD089}"/>
                </a:ext>
              </a:extLst>
            </p:cNvPr>
            <p:cNvSpPr/>
            <p:nvPr/>
          </p:nvSpPr>
          <p:spPr>
            <a:xfrm>
              <a:off x="470081" y="3294856"/>
              <a:ext cx="2440543" cy="287628"/>
            </a:xfrm>
            <a:prstGeom prst="round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F9DC8DDE-3A77-0150-B4A2-54E50C2337E0}"/>
                </a:ext>
              </a:extLst>
            </p:cNvPr>
            <p:cNvSpPr/>
            <p:nvPr/>
          </p:nvSpPr>
          <p:spPr>
            <a:xfrm>
              <a:off x="463640" y="4516213"/>
              <a:ext cx="3395729" cy="287628"/>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42590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7EFD95-9405-9D5F-7A88-BBA4F837E285}"/>
              </a:ext>
            </a:extLst>
          </p:cNvPr>
          <p:cNvSpPr txBox="1"/>
          <p:nvPr/>
        </p:nvSpPr>
        <p:spPr>
          <a:xfrm>
            <a:off x="2551043" y="-16723"/>
            <a:ext cx="6997148" cy="769441"/>
          </a:xfrm>
          <a:prstGeom prst="rect">
            <a:avLst/>
          </a:prstGeom>
          <a:noFill/>
        </p:spPr>
        <p:txBody>
          <a:bodyPr wrap="square" rtlCol="0">
            <a:spAutoFit/>
          </a:bodyPr>
          <a:lstStyle/>
          <a:p>
            <a:pPr algn="ctr"/>
            <a:r>
              <a:rPr lang="en-US"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Questions</a:t>
            </a:r>
          </a:p>
        </p:txBody>
      </p:sp>
      <p:pic>
        <p:nvPicPr>
          <p:cNvPr id="1028" name="Picture 4" descr="images brain questions - Google Search">
            <a:extLst>
              <a:ext uri="{FF2B5EF4-FFF2-40B4-BE49-F238E27FC236}">
                <a16:creationId xmlns:a16="http://schemas.microsoft.com/office/drawing/2014/main" id="{100CD311-251B-ADD3-916F-22066E3E48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730"/>
          <a:stretch>
            <a:fillRect/>
          </a:stretch>
        </p:blipFill>
        <p:spPr bwMode="auto">
          <a:xfrm>
            <a:off x="4276441" y="840737"/>
            <a:ext cx="3313090" cy="34558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F7D50E6-DDCC-3165-814C-66C4E95D213C}"/>
              </a:ext>
            </a:extLst>
          </p:cNvPr>
          <p:cNvSpPr txBox="1"/>
          <p:nvPr/>
        </p:nvSpPr>
        <p:spPr>
          <a:xfrm>
            <a:off x="3022024" y="4381867"/>
            <a:ext cx="5555303" cy="1384995"/>
          </a:xfrm>
          <a:prstGeom prst="rect">
            <a:avLst/>
          </a:prstGeom>
          <a:noFill/>
        </p:spPr>
        <p:txBody>
          <a:bodyPr wrap="none" rtlCol="0">
            <a:spAutoFit/>
          </a:bodyPr>
          <a:lstStyle/>
          <a:p>
            <a:pPr algn="ctr"/>
            <a:r>
              <a:rPr lang="en-US" sz="2800" b="1" dirty="0">
                <a:effectLst>
                  <a:outerShdw blurRad="38100" dist="38100" dir="2700000" algn="tl">
                    <a:srgbClr val="000000">
                      <a:alpha val="43137"/>
                    </a:srgbClr>
                  </a:outerShdw>
                </a:effectLst>
              </a:rPr>
              <a:t>Contact Ed Reynolds</a:t>
            </a:r>
          </a:p>
          <a:p>
            <a:pPr algn="ctr"/>
            <a:r>
              <a:rPr lang="en-US" sz="2800" b="1" dirty="0">
                <a:effectLst>
                  <a:outerShdw blurRad="38100" dist="38100" dir="2700000" algn="tl">
                    <a:srgbClr val="000000">
                      <a:alpha val="43137"/>
                    </a:srgbClr>
                  </a:outerShdw>
                </a:effectLst>
              </a:rPr>
              <a:t>Assistant Council Commissioner</a:t>
            </a:r>
          </a:p>
          <a:p>
            <a:pPr algn="ctr"/>
            <a:r>
              <a:rPr lang="en-US" sz="2800" b="1" dirty="0">
                <a:effectLst>
                  <a:outerShdw blurRad="38100" dist="38100" dir="2700000" algn="tl">
                    <a:srgbClr val="000000">
                      <a:alpha val="43137"/>
                    </a:srgbClr>
                  </a:outerShdw>
                </a:effectLst>
              </a:rPr>
              <a:t>ed.reynolds.cctx@gmail.com</a:t>
            </a:r>
            <a:endParaRPr lang="en-US" sz="2800" dirty="0"/>
          </a:p>
        </p:txBody>
      </p:sp>
    </p:spTree>
    <p:extLst>
      <p:ext uri="{BB962C8B-B14F-4D97-AF65-F5344CB8AC3E}">
        <p14:creationId xmlns:p14="http://schemas.microsoft.com/office/powerpoint/2010/main" val="216442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CD3C7-5F60-111F-5F6D-D2BD847B59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12A1F6-7C79-B7C8-F29C-06D51F485184}"/>
              </a:ext>
            </a:extLst>
          </p:cNvPr>
          <p:cNvSpPr>
            <a:spLocks noGrp="1"/>
          </p:cNvSpPr>
          <p:nvPr>
            <p:ph type="ctrTitle"/>
          </p:nvPr>
        </p:nvSpPr>
        <p:spPr>
          <a:xfrm>
            <a:off x="0" y="21432"/>
            <a:ext cx="12192000" cy="796182"/>
          </a:xfrm>
        </p:spPr>
        <p:txBody>
          <a:bodyPr/>
          <a:lstStyle/>
          <a:p>
            <a:r>
              <a:rPr lang="en-US" sz="4400" b="1" dirty="0">
                <a:effectLst>
                  <a:outerShdw blurRad="38100" dist="38100" dir="2700000" algn="tl">
                    <a:srgbClr val="000000">
                      <a:alpha val="43137"/>
                    </a:srgbClr>
                  </a:outerShdw>
                </a:effectLst>
              </a:rPr>
              <a:t>My.Scouting.org Home Page</a:t>
            </a:r>
          </a:p>
        </p:txBody>
      </p:sp>
      <p:sp>
        <p:nvSpPr>
          <p:cNvPr id="3" name="TextBox 2">
            <a:extLst>
              <a:ext uri="{FF2B5EF4-FFF2-40B4-BE49-F238E27FC236}">
                <a16:creationId xmlns:a16="http://schemas.microsoft.com/office/drawing/2014/main" id="{C16CF11C-47CB-4D31-E64D-E776F00BF24A}"/>
              </a:ext>
            </a:extLst>
          </p:cNvPr>
          <p:cNvSpPr txBox="1"/>
          <p:nvPr/>
        </p:nvSpPr>
        <p:spPr>
          <a:xfrm>
            <a:off x="266162" y="1416676"/>
            <a:ext cx="3171125" cy="2862322"/>
          </a:xfrm>
          <a:prstGeom prst="rect">
            <a:avLst/>
          </a:prstGeom>
          <a:noFill/>
        </p:spPr>
        <p:txBody>
          <a:bodyPr wrap="none" rtlCol="0">
            <a:spAutoFit/>
          </a:bodyPr>
          <a:lstStyle/>
          <a:p>
            <a:r>
              <a:rPr lang="en-US" sz="2800" b="1" dirty="0">
                <a:solidFill>
                  <a:srgbClr val="0000FF"/>
                </a:solidFill>
              </a:rPr>
              <a:t>What’s new?</a:t>
            </a:r>
          </a:p>
          <a:p>
            <a:endParaRPr lang="en-US" sz="1600" dirty="0"/>
          </a:p>
          <a:p>
            <a:pPr marL="285750" indent="-285750">
              <a:buFont typeface="Arial" panose="020B0604020202020204" pitchFamily="34" charset="0"/>
              <a:buChar char="•"/>
            </a:pPr>
            <a:r>
              <a:rPr lang="en-US" sz="2800" dirty="0">
                <a:solidFill>
                  <a:srgbClr val="00B050"/>
                </a:solidFill>
              </a:rPr>
              <a:t>Profile Photo</a:t>
            </a:r>
          </a:p>
          <a:p>
            <a:endParaRPr lang="en-US" sz="1600" dirty="0"/>
          </a:p>
          <a:p>
            <a:pPr marL="285750" indent="-285750">
              <a:buFont typeface="Arial" panose="020B0604020202020204" pitchFamily="34" charset="0"/>
              <a:buChar char="•"/>
            </a:pPr>
            <a:r>
              <a:rPr lang="en-US" sz="2800" dirty="0">
                <a:solidFill>
                  <a:srgbClr val="7030A0"/>
                </a:solidFill>
              </a:rPr>
              <a:t>Member Renewal</a:t>
            </a:r>
          </a:p>
          <a:p>
            <a:endParaRPr lang="en-US" sz="1600" dirty="0"/>
          </a:p>
          <a:p>
            <a:pPr marL="285750" indent="-285750">
              <a:buFont typeface="Arial" panose="020B0604020202020204" pitchFamily="34" charset="0"/>
              <a:buChar char="•"/>
            </a:pPr>
            <a:r>
              <a:rPr lang="en-US" sz="2800" dirty="0">
                <a:solidFill>
                  <a:srgbClr val="FF0000"/>
                </a:solidFill>
              </a:rPr>
              <a:t>Unit Renewal</a:t>
            </a:r>
          </a:p>
          <a:p>
            <a:endParaRPr lang="en-US" sz="1600" dirty="0"/>
          </a:p>
        </p:txBody>
      </p:sp>
      <p:grpSp>
        <p:nvGrpSpPr>
          <p:cNvPr id="8" name="Group 7">
            <a:extLst>
              <a:ext uri="{FF2B5EF4-FFF2-40B4-BE49-F238E27FC236}">
                <a16:creationId xmlns:a16="http://schemas.microsoft.com/office/drawing/2014/main" id="{05A1C376-9C1C-8D56-9C2C-5996AFB087E0}"/>
              </a:ext>
            </a:extLst>
          </p:cNvPr>
          <p:cNvGrpSpPr/>
          <p:nvPr/>
        </p:nvGrpSpPr>
        <p:grpSpPr>
          <a:xfrm>
            <a:off x="3542434" y="995422"/>
            <a:ext cx="6108143" cy="4731409"/>
            <a:chOff x="3542434" y="995422"/>
            <a:chExt cx="6108143" cy="4731409"/>
          </a:xfrm>
        </p:grpSpPr>
        <p:pic>
          <p:nvPicPr>
            <p:cNvPr id="7" name="Picture 6">
              <a:extLst>
                <a:ext uri="{FF2B5EF4-FFF2-40B4-BE49-F238E27FC236}">
                  <a16:creationId xmlns:a16="http://schemas.microsoft.com/office/drawing/2014/main" id="{6763A9C6-54F4-C29A-397B-9660FC85C77A}"/>
                </a:ext>
              </a:extLst>
            </p:cNvPr>
            <p:cNvPicPr>
              <a:picLocks noChangeAspect="1"/>
            </p:cNvPicPr>
            <p:nvPr/>
          </p:nvPicPr>
          <p:blipFill>
            <a:blip r:embed="rId2"/>
            <a:srcRect l="13895" r="11214"/>
            <a:stretch>
              <a:fillRect/>
            </a:stretch>
          </p:blipFill>
          <p:spPr>
            <a:xfrm>
              <a:off x="3542434" y="995422"/>
              <a:ext cx="6108143" cy="4697044"/>
            </a:xfrm>
            <a:prstGeom prst="rect">
              <a:avLst/>
            </a:prstGeom>
          </p:spPr>
        </p:pic>
        <p:sp>
          <p:nvSpPr>
            <p:cNvPr id="4" name="Rectangle: Rounded Corners 3">
              <a:extLst>
                <a:ext uri="{FF2B5EF4-FFF2-40B4-BE49-F238E27FC236}">
                  <a16:creationId xmlns:a16="http://schemas.microsoft.com/office/drawing/2014/main" id="{C8DED74C-16D6-AE5A-0B52-64CEB194A3C2}"/>
                </a:ext>
              </a:extLst>
            </p:cNvPr>
            <p:cNvSpPr/>
            <p:nvPr/>
          </p:nvSpPr>
          <p:spPr>
            <a:xfrm>
              <a:off x="3683358" y="1824507"/>
              <a:ext cx="2824766" cy="948744"/>
            </a:xfrm>
            <a:prstGeom prst="round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C05F6CB1-7132-EFA0-8FC4-9FB1F8088260}"/>
                </a:ext>
              </a:extLst>
            </p:cNvPr>
            <p:cNvSpPr/>
            <p:nvPr/>
          </p:nvSpPr>
          <p:spPr>
            <a:xfrm>
              <a:off x="3569592" y="4091188"/>
              <a:ext cx="2824766" cy="736261"/>
            </a:xfrm>
            <a:prstGeom prst="roundRect">
              <a:avLst/>
            </a:prstGeom>
            <a:noFill/>
            <a:ln w="571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6" name="Rectangle: Rounded Corners 5">
              <a:extLst>
                <a:ext uri="{FF2B5EF4-FFF2-40B4-BE49-F238E27FC236}">
                  <a16:creationId xmlns:a16="http://schemas.microsoft.com/office/drawing/2014/main" id="{EEDDB1FC-09B4-D25C-FE35-45932C9DABE6}"/>
                </a:ext>
              </a:extLst>
            </p:cNvPr>
            <p:cNvSpPr/>
            <p:nvPr/>
          </p:nvSpPr>
          <p:spPr>
            <a:xfrm>
              <a:off x="3571737" y="4990570"/>
              <a:ext cx="2824766" cy="736261"/>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grpSp>
    </p:spTree>
    <p:extLst>
      <p:ext uri="{BB962C8B-B14F-4D97-AF65-F5344CB8AC3E}">
        <p14:creationId xmlns:p14="http://schemas.microsoft.com/office/powerpoint/2010/main" val="136301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7B83C-421F-F5F2-E335-0879259C4A91}"/>
              </a:ext>
            </a:extLst>
          </p:cNvPr>
          <p:cNvSpPr txBox="1">
            <a:spLocks/>
          </p:cNvSpPr>
          <p:nvPr/>
        </p:nvSpPr>
        <p:spPr>
          <a:xfrm>
            <a:off x="400656" y="0"/>
            <a:ext cx="11277600" cy="1143000"/>
          </a:xfrm>
          <a:prstGeom prst="rect">
            <a:avLst/>
          </a:prstGeom>
        </p:spPr>
        <p:txBody>
          <a:bodyPr/>
          <a:lstStyle>
            <a:lvl1pPr algn="l" rtl="0" eaLnBrk="0" fontAlgn="base" hangingPunct="0">
              <a:spcBef>
                <a:spcPct val="0"/>
              </a:spcBef>
              <a:spcAft>
                <a:spcPct val="0"/>
              </a:spcAft>
              <a:defRPr sz="4600" kern="1200">
                <a:solidFill>
                  <a:schemeClr val="bg1"/>
                </a:solidFill>
                <a:latin typeface="+mj-lt"/>
                <a:ea typeface="Geneva" charset="0"/>
                <a:cs typeface="+mj-cs"/>
              </a:defRPr>
            </a:lvl1pPr>
            <a:lvl2pPr algn="l" rtl="0" eaLnBrk="0" fontAlgn="base" hangingPunct="0">
              <a:spcBef>
                <a:spcPct val="0"/>
              </a:spcBef>
              <a:spcAft>
                <a:spcPct val="0"/>
              </a:spcAft>
              <a:defRPr sz="4600">
                <a:solidFill>
                  <a:schemeClr val="bg1"/>
                </a:solidFill>
                <a:latin typeface="Franklin Gothic Book" charset="0"/>
                <a:ea typeface="Geneva" charset="0"/>
              </a:defRPr>
            </a:lvl2pPr>
            <a:lvl3pPr algn="l" rtl="0" eaLnBrk="0" fontAlgn="base" hangingPunct="0">
              <a:spcBef>
                <a:spcPct val="0"/>
              </a:spcBef>
              <a:spcAft>
                <a:spcPct val="0"/>
              </a:spcAft>
              <a:defRPr sz="4600">
                <a:solidFill>
                  <a:schemeClr val="bg1"/>
                </a:solidFill>
                <a:latin typeface="Franklin Gothic Book" charset="0"/>
                <a:ea typeface="Geneva" charset="0"/>
              </a:defRPr>
            </a:lvl3pPr>
            <a:lvl4pPr algn="l" rtl="0" eaLnBrk="0" fontAlgn="base" hangingPunct="0">
              <a:spcBef>
                <a:spcPct val="0"/>
              </a:spcBef>
              <a:spcAft>
                <a:spcPct val="0"/>
              </a:spcAft>
              <a:defRPr sz="4600">
                <a:solidFill>
                  <a:schemeClr val="bg1"/>
                </a:solidFill>
                <a:latin typeface="Franklin Gothic Book" charset="0"/>
                <a:ea typeface="Geneva" charset="0"/>
              </a:defRPr>
            </a:lvl4pPr>
            <a:lvl5pPr algn="l" rtl="0" eaLnBrk="0" fontAlgn="base" hangingPunct="0">
              <a:spcBef>
                <a:spcPct val="0"/>
              </a:spcBef>
              <a:spcAft>
                <a:spcPct val="0"/>
              </a:spcAft>
              <a:defRPr sz="4600">
                <a:solidFill>
                  <a:schemeClr val="bg1"/>
                </a:solidFill>
                <a:latin typeface="Franklin Gothic Book" charset="0"/>
                <a:ea typeface="Geneva" charset="0"/>
              </a:defRPr>
            </a:lvl5pPr>
            <a:lvl6pPr marL="457200" algn="l" rtl="0" fontAlgn="base">
              <a:spcBef>
                <a:spcPct val="0"/>
              </a:spcBef>
              <a:spcAft>
                <a:spcPct val="0"/>
              </a:spcAft>
              <a:defRPr sz="4600">
                <a:solidFill>
                  <a:schemeClr val="bg1"/>
                </a:solidFill>
                <a:latin typeface="Franklin Gothic Book" charset="0"/>
                <a:ea typeface="Geneva" charset="0"/>
              </a:defRPr>
            </a:lvl6pPr>
            <a:lvl7pPr marL="914400" algn="l" rtl="0" fontAlgn="base">
              <a:spcBef>
                <a:spcPct val="0"/>
              </a:spcBef>
              <a:spcAft>
                <a:spcPct val="0"/>
              </a:spcAft>
              <a:defRPr sz="4600">
                <a:solidFill>
                  <a:schemeClr val="bg1"/>
                </a:solidFill>
                <a:latin typeface="Franklin Gothic Book" charset="0"/>
                <a:ea typeface="Geneva" charset="0"/>
              </a:defRPr>
            </a:lvl7pPr>
            <a:lvl8pPr marL="1371600" algn="l" rtl="0" fontAlgn="base">
              <a:spcBef>
                <a:spcPct val="0"/>
              </a:spcBef>
              <a:spcAft>
                <a:spcPct val="0"/>
              </a:spcAft>
              <a:defRPr sz="4600">
                <a:solidFill>
                  <a:schemeClr val="bg1"/>
                </a:solidFill>
                <a:latin typeface="Franklin Gothic Book" charset="0"/>
                <a:ea typeface="Geneva" charset="0"/>
              </a:defRPr>
            </a:lvl8pPr>
            <a:lvl9pPr marL="1828800" algn="l" rtl="0" fontAlgn="base">
              <a:spcBef>
                <a:spcPct val="0"/>
              </a:spcBef>
              <a:spcAft>
                <a:spcPct val="0"/>
              </a:spcAft>
              <a:defRPr sz="4600">
                <a:solidFill>
                  <a:schemeClr val="bg1"/>
                </a:solidFill>
                <a:latin typeface="Franklin Gothic Book" charset="0"/>
                <a:ea typeface="Geneva" charset="0"/>
              </a:defRPr>
            </a:lvl9pPr>
          </a:lstStyle>
          <a:p>
            <a:pPr algn="ctr" eaLnBrk="1" hangingPunct="1">
              <a:defRPr/>
            </a:pPr>
            <a:r>
              <a:rPr lang="en-US" altLang="en-US" sz="4400" b="1" dirty="0">
                <a:solidFill>
                  <a:srgbClr val="FF0000"/>
                </a:solidFill>
                <a:effectLst>
                  <a:outerShdw blurRad="38100" dist="38100" dir="2700000" algn="tl">
                    <a:srgbClr val="000000">
                      <a:alpha val="43137"/>
                    </a:srgbClr>
                  </a:outerShdw>
                </a:effectLst>
                <a:latin typeface="Helvetica" panose="020B0604020202020204" pitchFamily="34" charset="0"/>
              </a:rPr>
              <a:t>Philmont Commissioner Week</a:t>
            </a:r>
          </a:p>
        </p:txBody>
      </p:sp>
      <p:sp>
        <p:nvSpPr>
          <p:cNvPr id="20484" name="TextBox 3">
            <a:extLst>
              <a:ext uri="{FF2B5EF4-FFF2-40B4-BE49-F238E27FC236}">
                <a16:creationId xmlns:a16="http://schemas.microsoft.com/office/drawing/2014/main" id="{6D4BA279-1C96-71B2-D249-D12C773BA480}"/>
              </a:ext>
            </a:extLst>
          </p:cNvPr>
          <p:cNvSpPr txBox="1">
            <a:spLocks noChangeArrowheads="1"/>
          </p:cNvSpPr>
          <p:nvPr/>
        </p:nvSpPr>
        <p:spPr bwMode="auto">
          <a:xfrm>
            <a:off x="5791200" y="4233863"/>
            <a:ext cx="58721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r>
              <a:rPr lang="fr-FR" altLang="en-US" sz="1600">
                <a:hlinkClick r:id="rId2"/>
              </a:rPr>
              <a:t>Philmont Training Center Conferences - Philmont Scout Ranch</a:t>
            </a:r>
            <a:endParaRPr lang="en-US" altLang="en-US" sz="1600"/>
          </a:p>
        </p:txBody>
      </p:sp>
      <p:sp>
        <p:nvSpPr>
          <p:cNvPr id="20485" name="TextBox 4">
            <a:extLst>
              <a:ext uri="{FF2B5EF4-FFF2-40B4-BE49-F238E27FC236}">
                <a16:creationId xmlns:a16="http://schemas.microsoft.com/office/drawing/2014/main" id="{A822DDB8-68DB-0D12-B5DD-BDADF4ECB27D}"/>
              </a:ext>
            </a:extLst>
          </p:cNvPr>
          <p:cNvSpPr txBox="1">
            <a:spLocks noChangeArrowheads="1"/>
          </p:cNvSpPr>
          <p:nvPr/>
        </p:nvSpPr>
        <p:spPr bwMode="auto">
          <a:xfrm>
            <a:off x="6138926" y="1607084"/>
            <a:ext cx="482957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a:r>
              <a:rPr lang="en-US" altLang="en-US" sz="2800" b="1" dirty="0">
                <a:solidFill>
                  <a:srgbClr val="3333FF"/>
                </a:solidFill>
              </a:rPr>
              <a:t>Come join us at the</a:t>
            </a:r>
          </a:p>
          <a:p>
            <a:pPr algn="ctr"/>
            <a:r>
              <a:rPr lang="en-US" altLang="en-US" sz="2800" b="1" dirty="0">
                <a:solidFill>
                  <a:srgbClr val="3333FF"/>
                </a:solidFill>
              </a:rPr>
              <a:t>Philmont Training Center’s Commissioner Week</a:t>
            </a:r>
          </a:p>
          <a:p>
            <a:pPr algn="ctr"/>
            <a:endParaRPr lang="en-US" altLang="en-US" sz="1600" b="1" dirty="0">
              <a:solidFill>
                <a:srgbClr val="3333FF"/>
              </a:solidFill>
              <a:latin typeface="Helvetica" panose="020B0604020202020204" pitchFamily="34" charset="0"/>
              <a:cs typeface="Helvetica" panose="020B0604020202020204" pitchFamily="34" charset="0"/>
            </a:endParaRPr>
          </a:p>
          <a:p>
            <a:pPr algn="ctr"/>
            <a:r>
              <a:rPr lang="en-US" altLang="en-US" sz="2800" b="1" dirty="0">
                <a:solidFill>
                  <a:srgbClr val="FF0000"/>
                </a:solidFill>
                <a:latin typeface="Helvetica" panose="020B0604020202020204" pitchFamily="34" charset="0"/>
                <a:cs typeface="Helvetica" panose="020B0604020202020204" pitchFamily="34" charset="0"/>
              </a:rPr>
              <a:t>7 - 13 June 2026</a:t>
            </a:r>
            <a:endParaRPr lang="en-US" altLang="en-US" sz="2800" b="1" dirty="0">
              <a:solidFill>
                <a:srgbClr val="FF0000"/>
              </a:solidFill>
            </a:endParaRPr>
          </a:p>
        </p:txBody>
      </p:sp>
      <p:pic>
        <p:nvPicPr>
          <p:cNvPr id="3" name="Picture 2">
            <a:extLst>
              <a:ext uri="{FF2B5EF4-FFF2-40B4-BE49-F238E27FC236}">
                <a16:creationId xmlns:a16="http://schemas.microsoft.com/office/drawing/2014/main" id="{1FA44D08-DB81-905E-E7E8-A0D47EC6A534}"/>
              </a:ext>
            </a:extLst>
          </p:cNvPr>
          <p:cNvPicPr>
            <a:picLocks/>
          </p:cNvPicPr>
          <p:nvPr/>
        </p:nvPicPr>
        <p:blipFill>
          <a:blip r:embed="rId3" cstate="print">
            <a:extLst>
              <a:ext uri="{28A0092B-C50C-407E-A947-70E740481C1C}">
                <a14:useLocalDpi xmlns:a14="http://schemas.microsoft.com/office/drawing/2010/main" val="0"/>
              </a:ext>
            </a:extLst>
          </a:blip>
          <a:srcRect l="3265" t="1279" r="3808" b="2014"/>
          <a:stretch>
            <a:fillRect/>
          </a:stretch>
        </p:blipFill>
        <p:spPr>
          <a:xfrm>
            <a:off x="1223497" y="1267964"/>
            <a:ext cx="4165367" cy="433574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E9F3D-817A-F354-AAAD-0AC4D130355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A4FD447-1694-88B6-D01A-BBD9689AF429}"/>
              </a:ext>
            </a:extLst>
          </p:cNvPr>
          <p:cNvPicPr>
            <a:picLocks noChangeAspect="1"/>
          </p:cNvPicPr>
          <p:nvPr/>
        </p:nvPicPr>
        <p:blipFill>
          <a:blip r:embed="rId2"/>
          <a:srcRect b="25524"/>
          <a:stretch>
            <a:fillRect/>
          </a:stretch>
        </p:blipFill>
        <p:spPr>
          <a:xfrm>
            <a:off x="4332579" y="815670"/>
            <a:ext cx="7376591" cy="4524769"/>
          </a:xfrm>
          <a:prstGeom prst="rect">
            <a:avLst/>
          </a:prstGeom>
        </p:spPr>
      </p:pic>
      <p:sp>
        <p:nvSpPr>
          <p:cNvPr id="4" name="Title 1">
            <a:extLst>
              <a:ext uri="{FF2B5EF4-FFF2-40B4-BE49-F238E27FC236}">
                <a16:creationId xmlns:a16="http://schemas.microsoft.com/office/drawing/2014/main" id="{6F3CC9FA-FF32-87EC-ADF7-DE54BD402D08}"/>
              </a:ext>
            </a:extLst>
          </p:cNvPr>
          <p:cNvSpPr>
            <a:spLocks noGrp="1"/>
          </p:cNvSpPr>
          <p:nvPr>
            <p:ph type="ctrTitle"/>
          </p:nvPr>
        </p:nvSpPr>
        <p:spPr>
          <a:xfrm>
            <a:off x="0" y="51483"/>
            <a:ext cx="12192000" cy="796182"/>
          </a:xfrm>
        </p:spPr>
        <p:txBody>
          <a:bodyPr/>
          <a:lstStyle/>
          <a:p>
            <a:r>
              <a:rPr lang="en-US" sz="4400" b="1" dirty="0">
                <a:effectLst>
                  <a:outerShdw blurRad="38100" dist="38100" dir="2700000" algn="tl">
                    <a:srgbClr val="000000">
                      <a:alpha val="43137"/>
                    </a:srgbClr>
                  </a:outerShdw>
                </a:effectLst>
              </a:rPr>
              <a:t>Commissioner Tools Home Page (Council)</a:t>
            </a:r>
          </a:p>
        </p:txBody>
      </p:sp>
      <p:sp>
        <p:nvSpPr>
          <p:cNvPr id="6" name="TextBox 5">
            <a:extLst>
              <a:ext uri="{FF2B5EF4-FFF2-40B4-BE49-F238E27FC236}">
                <a16:creationId xmlns:a16="http://schemas.microsoft.com/office/drawing/2014/main" id="{55A9A178-C78B-EC36-FD12-D4E799AD7E6D}"/>
              </a:ext>
            </a:extLst>
          </p:cNvPr>
          <p:cNvSpPr txBox="1"/>
          <p:nvPr/>
        </p:nvSpPr>
        <p:spPr>
          <a:xfrm>
            <a:off x="68683" y="1129043"/>
            <a:ext cx="4421749" cy="4201150"/>
          </a:xfrm>
          <a:prstGeom prst="rect">
            <a:avLst/>
          </a:prstGeom>
          <a:noFill/>
        </p:spPr>
        <p:txBody>
          <a:bodyPr wrap="square" rtlCol="0">
            <a:spAutoFit/>
          </a:bodyPr>
          <a:lstStyle/>
          <a:p>
            <a:r>
              <a:rPr lang="en-US" dirty="0"/>
              <a:t>Current information on CC page is sparse</a:t>
            </a:r>
          </a:p>
          <a:p>
            <a:endParaRPr lang="en-US" dirty="0"/>
          </a:p>
          <a:p>
            <a:r>
              <a:rPr lang="en-US" dirty="0"/>
              <a:t>          Link generate reports</a:t>
            </a:r>
          </a:p>
          <a:p>
            <a:endParaRPr lang="en-US" sz="1400" dirty="0"/>
          </a:p>
          <a:p>
            <a:r>
              <a:rPr lang="en-US" dirty="0"/>
              <a:t>          Link generates additional information</a:t>
            </a:r>
          </a:p>
          <a:p>
            <a:r>
              <a:rPr lang="en-US" sz="900" dirty="0"/>
              <a:t>           </a:t>
            </a:r>
          </a:p>
          <a:p>
            <a:r>
              <a:rPr lang="en-US" sz="2000" dirty="0"/>
              <a:t>     </a:t>
            </a:r>
            <a:r>
              <a:rPr lang="en-US" dirty="0"/>
              <a:t>    Pop-up information screen </a:t>
            </a:r>
          </a:p>
          <a:p>
            <a:endParaRPr lang="en-US" sz="1000" dirty="0"/>
          </a:p>
          <a:p>
            <a:r>
              <a:rPr lang="en-US" dirty="0"/>
              <a:t>Most useful tabs are:</a:t>
            </a:r>
          </a:p>
          <a:p>
            <a:endParaRPr lang="en-US" sz="1400" dirty="0"/>
          </a:p>
          <a:p>
            <a:pPr marL="285750" indent="-285750">
              <a:buFont typeface="Arial" panose="020B0604020202020204" pitchFamily="34" charset="0"/>
              <a:buChar char="•"/>
            </a:pPr>
            <a:r>
              <a:rPr lang="en-US" dirty="0"/>
              <a:t>Administration</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dirty="0"/>
              <a:t>Reports</a:t>
            </a:r>
          </a:p>
          <a:p>
            <a:endParaRPr lang="en-US" sz="1400" dirty="0"/>
          </a:p>
          <a:p>
            <a:r>
              <a:rPr lang="en-US" dirty="0"/>
              <a:t>Several tabs currently not functional</a:t>
            </a:r>
          </a:p>
          <a:p>
            <a:endParaRPr lang="en-US" sz="1000" dirty="0"/>
          </a:p>
          <a:p>
            <a:r>
              <a:rPr lang="en-US" dirty="0"/>
              <a:t>Dedicated CC page due 1</a:t>
            </a:r>
            <a:r>
              <a:rPr lang="en-US" baseline="30000" dirty="0"/>
              <a:t>st</a:t>
            </a:r>
            <a:r>
              <a:rPr lang="en-US" dirty="0"/>
              <a:t> Quarter 2026</a:t>
            </a:r>
          </a:p>
        </p:txBody>
      </p:sp>
      <p:pic>
        <p:nvPicPr>
          <p:cNvPr id="8" name="Picture 7">
            <a:extLst>
              <a:ext uri="{FF2B5EF4-FFF2-40B4-BE49-F238E27FC236}">
                <a16:creationId xmlns:a16="http://schemas.microsoft.com/office/drawing/2014/main" id="{A85EB629-33F0-0275-6174-1B7BBE9A0A22}"/>
              </a:ext>
            </a:extLst>
          </p:cNvPr>
          <p:cNvPicPr>
            <a:picLocks noChangeAspect="1"/>
          </p:cNvPicPr>
          <p:nvPr/>
        </p:nvPicPr>
        <p:blipFill>
          <a:blip r:embed="rId3"/>
          <a:stretch>
            <a:fillRect/>
          </a:stretch>
        </p:blipFill>
        <p:spPr>
          <a:xfrm>
            <a:off x="79170" y="1683968"/>
            <a:ext cx="539013" cy="320840"/>
          </a:xfrm>
          <a:prstGeom prst="rect">
            <a:avLst/>
          </a:prstGeom>
        </p:spPr>
      </p:pic>
      <p:pic>
        <p:nvPicPr>
          <p:cNvPr id="10" name="Picture 9">
            <a:extLst>
              <a:ext uri="{FF2B5EF4-FFF2-40B4-BE49-F238E27FC236}">
                <a16:creationId xmlns:a16="http://schemas.microsoft.com/office/drawing/2014/main" id="{83F390C7-A4FF-BBCF-90A9-83A2231948D9}"/>
              </a:ext>
            </a:extLst>
          </p:cNvPr>
          <p:cNvPicPr>
            <a:picLocks noChangeAspect="1"/>
          </p:cNvPicPr>
          <p:nvPr/>
        </p:nvPicPr>
        <p:blipFill>
          <a:blip r:embed="rId4"/>
          <a:stretch>
            <a:fillRect/>
          </a:stretch>
        </p:blipFill>
        <p:spPr>
          <a:xfrm>
            <a:off x="171559" y="2080488"/>
            <a:ext cx="379127" cy="448059"/>
          </a:xfrm>
          <a:prstGeom prst="rect">
            <a:avLst/>
          </a:prstGeom>
        </p:spPr>
      </p:pic>
      <p:pic>
        <p:nvPicPr>
          <p:cNvPr id="2" name="Picture 1">
            <a:extLst>
              <a:ext uri="{FF2B5EF4-FFF2-40B4-BE49-F238E27FC236}">
                <a16:creationId xmlns:a16="http://schemas.microsoft.com/office/drawing/2014/main" id="{90C866B7-F608-DE68-28CA-95649D9EB4BC}"/>
              </a:ext>
            </a:extLst>
          </p:cNvPr>
          <p:cNvPicPr>
            <a:picLocks noChangeAspect="1"/>
          </p:cNvPicPr>
          <p:nvPr/>
        </p:nvPicPr>
        <p:blipFill>
          <a:blip r:embed="rId5"/>
          <a:srcRect r="26330" b="6916"/>
          <a:stretch>
            <a:fillRect/>
          </a:stretch>
        </p:blipFill>
        <p:spPr>
          <a:xfrm>
            <a:off x="57080" y="2584567"/>
            <a:ext cx="383373" cy="320840"/>
          </a:xfrm>
          <a:prstGeom prst="rect">
            <a:avLst/>
          </a:prstGeom>
        </p:spPr>
      </p:pic>
    </p:spTree>
    <p:extLst>
      <p:ext uri="{BB962C8B-B14F-4D97-AF65-F5344CB8AC3E}">
        <p14:creationId xmlns:p14="http://schemas.microsoft.com/office/powerpoint/2010/main" val="3259052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04C6B-E5A8-E81A-E055-145551A9B7B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C04D958-8D9B-C3DB-C15F-923F93CA1DEF}"/>
              </a:ext>
            </a:extLst>
          </p:cNvPr>
          <p:cNvPicPr>
            <a:picLocks noChangeAspect="1"/>
          </p:cNvPicPr>
          <p:nvPr/>
        </p:nvPicPr>
        <p:blipFill>
          <a:blip r:embed="rId2"/>
          <a:srcRect l="59348" t="15262" r="2591" b="28421"/>
          <a:stretch>
            <a:fillRect/>
          </a:stretch>
        </p:blipFill>
        <p:spPr>
          <a:xfrm>
            <a:off x="6151784" y="1056061"/>
            <a:ext cx="2599762" cy="3168211"/>
          </a:xfrm>
          <a:prstGeom prst="rect">
            <a:avLst/>
          </a:prstGeom>
        </p:spPr>
      </p:pic>
      <p:sp>
        <p:nvSpPr>
          <p:cNvPr id="4" name="Title 1">
            <a:extLst>
              <a:ext uri="{FF2B5EF4-FFF2-40B4-BE49-F238E27FC236}">
                <a16:creationId xmlns:a16="http://schemas.microsoft.com/office/drawing/2014/main" id="{92020F9F-7FBF-D883-8441-8425723809F5}"/>
              </a:ext>
            </a:extLst>
          </p:cNvPr>
          <p:cNvSpPr>
            <a:spLocks noGrp="1"/>
          </p:cNvSpPr>
          <p:nvPr>
            <p:ph type="ctrTitle"/>
          </p:nvPr>
        </p:nvSpPr>
        <p:spPr>
          <a:xfrm>
            <a:off x="0" y="51483"/>
            <a:ext cx="12192000" cy="796182"/>
          </a:xfrm>
        </p:spPr>
        <p:txBody>
          <a:bodyPr/>
          <a:lstStyle/>
          <a:p>
            <a:r>
              <a:rPr lang="en-US" sz="4400" b="1" dirty="0">
                <a:effectLst>
                  <a:outerShdw blurRad="38100" dist="38100" dir="2700000" algn="tl">
                    <a:srgbClr val="000000">
                      <a:alpha val="43137"/>
                    </a:srgbClr>
                  </a:outerShdw>
                </a:effectLst>
              </a:rPr>
              <a:t>Commissioner Tools Home Page (Council)</a:t>
            </a:r>
          </a:p>
        </p:txBody>
      </p:sp>
      <p:grpSp>
        <p:nvGrpSpPr>
          <p:cNvPr id="21" name="Group 20">
            <a:extLst>
              <a:ext uri="{FF2B5EF4-FFF2-40B4-BE49-F238E27FC236}">
                <a16:creationId xmlns:a16="http://schemas.microsoft.com/office/drawing/2014/main" id="{A237D69A-82DA-C7D9-9755-3DD6A4A73CA5}"/>
              </a:ext>
            </a:extLst>
          </p:cNvPr>
          <p:cNvGrpSpPr/>
          <p:nvPr/>
        </p:nvGrpSpPr>
        <p:grpSpPr>
          <a:xfrm>
            <a:off x="27029" y="1124750"/>
            <a:ext cx="3394458" cy="2708434"/>
            <a:chOff x="27029" y="1116164"/>
            <a:chExt cx="3394458" cy="2708434"/>
          </a:xfrm>
        </p:grpSpPr>
        <p:sp>
          <p:nvSpPr>
            <p:cNvPr id="6" name="TextBox 5">
              <a:extLst>
                <a:ext uri="{FF2B5EF4-FFF2-40B4-BE49-F238E27FC236}">
                  <a16:creationId xmlns:a16="http://schemas.microsoft.com/office/drawing/2014/main" id="{70B77FDA-9D83-BD3C-011F-9647D7257560}"/>
                </a:ext>
              </a:extLst>
            </p:cNvPr>
            <p:cNvSpPr txBox="1"/>
            <p:nvPr/>
          </p:nvSpPr>
          <p:spPr>
            <a:xfrm>
              <a:off x="64390" y="1116164"/>
              <a:ext cx="3357097" cy="2708434"/>
            </a:xfrm>
            <a:prstGeom prst="rect">
              <a:avLst/>
            </a:prstGeom>
            <a:noFill/>
          </p:spPr>
          <p:txBody>
            <a:bodyPr wrap="square" rtlCol="0">
              <a:spAutoFit/>
            </a:bodyPr>
            <a:lstStyle/>
            <a:p>
              <a:r>
                <a:rPr lang="en-US" dirty="0"/>
                <a:t>Renewal status</a:t>
              </a:r>
            </a:p>
            <a:p>
              <a:endParaRPr lang="en-US" dirty="0"/>
            </a:p>
            <a:p>
              <a:r>
                <a:rPr lang="en-US" dirty="0"/>
                <a:t>          </a:t>
              </a:r>
              <a:r>
                <a:rPr lang="en-US" sz="1700" dirty="0"/>
                <a:t>Generates Council renewal  </a:t>
              </a:r>
            </a:p>
            <a:p>
              <a:r>
                <a:rPr lang="en-US" sz="1700" dirty="0"/>
                <a:t>          report as .csv or .pdf</a:t>
              </a:r>
            </a:p>
            <a:p>
              <a:endParaRPr lang="en-US" sz="1700" dirty="0"/>
            </a:p>
            <a:p>
              <a:r>
                <a:rPr lang="en-US" sz="1700" dirty="0"/>
                <a:t>          Tracks unit renewal status </a:t>
              </a:r>
            </a:p>
            <a:p>
              <a:r>
                <a:rPr lang="en-US" sz="1700" dirty="0"/>
                <a:t>          through the process</a:t>
              </a:r>
            </a:p>
            <a:p>
              <a:endParaRPr lang="en-US" sz="1200" dirty="0"/>
            </a:p>
            <a:p>
              <a:r>
                <a:rPr lang="en-US" dirty="0"/>
                <a:t>          </a:t>
              </a:r>
              <a:r>
                <a:rPr lang="en-US" sz="1700" dirty="0"/>
                <a:t>Information description</a:t>
              </a:r>
            </a:p>
            <a:p>
              <a:endParaRPr lang="en-US" dirty="0"/>
            </a:p>
          </p:txBody>
        </p:sp>
        <p:pic>
          <p:nvPicPr>
            <p:cNvPr id="8" name="Picture 7">
              <a:extLst>
                <a:ext uri="{FF2B5EF4-FFF2-40B4-BE49-F238E27FC236}">
                  <a16:creationId xmlns:a16="http://schemas.microsoft.com/office/drawing/2014/main" id="{06C63894-40C5-9ABA-C83C-CB07E82B9CEF}"/>
                </a:ext>
              </a:extLst>
            </p:cNvPr>
            <p:cNvPicPr>
              <a:picLocks noChangeAspect="1"/>
            </p:cNvPicPr>
            <p:nvPr/>
          </p:nvPicPr>
          <p:blipFill>
            <a:blip r:embed="rId3"/>
            <a:stretch>
              <a:fillRect/>
            </a:stretch>
          </p:blipFill>
          <p:spPr>
            <a:xfrm>
              <a:off x="74877" y="1701140"/>
              <a:ext cx="535404" cy="318692"/>
            </a:xfrm>
            <a:prstGeom prst="rect">
              <a:avLst/>
            </a:prstGeom>
          </p:spPr>
        </p:pic>
        <p:pic>
          <p:nvPicPr>
            <p:cNvPr id="5" name="Picture 4">
              <a:extLst>
                <a:ext uri="{FF2B5EF4-FFF2-40B4-BE49-F238E27FC236}">
                  <a16:creationId xmlns:a16="http://schemas.microsoft.com/office/drawing/2014/main" id="{D531AF05-0FD7-79CA-7939-4F5340C2B307}"/>
                </a:ext>
              </a:extLst>
            </p:cNvPr>
            <p:cNvPicPr>
              <a:picLocks noChangeAspect="1"/>
            </p:cNvPicPr>
            <p:nvPr/>
          </p:nvPicPr>
          <p:blipFill>
            <a:blip r:embed="rId4"/>
            <a:srcRect r="26330" b="6916"/>
            <a:stretch>
              <a:fillRect/>
            </a:stretch>
          </p:blipFill>
          <p:spPr>
            <a:xfrm>
              <a:off x="27029" y="3164122"/>
              <a:ext cx="440908" cy="368990"/>
            </a:xfrm>
            <a:prstGeom prst="rect">
              <a:avLst/>
            </a:prstGeom>
          </p:spPr>
        </p:pic>
      </p:grpSp>
      <p:pic>
        <p:nvPicPr>
          <p:cNvPr id="7" name="Picture 6">
            <a:extLst>
              <a:ext uri="{FF2B5EF4-FFF2-40B4-BE49-F238E27FC236}">
                <a16:creationId xmlns:a16="http://schemas.microsoft.com/office/drawing/2014/main" id="{229E7C30-D248-20FE-9F8F-5AB7A0A307A4}"/>
              </a:ext>
            </a:extLst>
          </p:cNvPr>
          <p:cNvPicPr>
            <a:picLocks noChangeAspect="1"/>
          </p:cNvPicPr>
          <p:nvPr/>
        </p:nvPicPr>
        <p:blipFill>
          <a:blip r:embed="rId2"/>
          <a:srcRect l="21840" t="16075" r="42835" b="30647"/>
          <a:stretch>
            <a:fillRect/>
          </a:stretch>
        </p:blipFill>
        <p:spPr>
          <a:xfrm>
            <a:off x="3382824" y="1133334"/>
            <a:ext cx="2550535" cy="3168210"/>
          </a:xfrm>
          <a:prstGeom prst="rect">
            <a:avLst/>
          </a:prstGeom>
        </p:spPr>
      </p:pic>
      <p:sp>
        <p:nvSpPr>
          <p:cNvPr id="9" name="TextBox 8">
            <a:extLst>
              <a:ext uri="{FF2B5EF4-FFF2-40B4-BE49-F238E27FC236}">
                <a16:creationId xmlns:a16="http://schemas.microsoft.com/office/drawing/2014/main" id="{640E6E90-AAC9-65FE-1E58-463041DBE0AE}"/>
              </a:ext>
            </a:extLst>
          </p:cNvPr>
          <p:cNvSpPr txBox="1"/>
          <p:nvPr/>
        </p:nvSpPr>
        <p:spPr>
          <a:xfrm>
            <a:off x="8785618" y="826385"/>
            <a:ext cx="3633908" cy="5232202"/>
          </a:xfrm>
          <a:prstGeom prst="rect">
            <a:avLst/>
          </a:prstGeom>
          <a:noFill/>
        </p:spPr>
        <p:txBody>
          <a:bodyPr wrap="square" rtlCol="0">
            <a:spAutoFit/>
          </a:bodyPr>
          <a:lstStyle/>
          <a:p>
            <a:r>
              <a:rPr lang="en-US" dirty="0"/>
              <a:t>Units</a:t>
            </a:r>
          </a:p>
          <a:p>
            <a:endParaRPr lang="en-US" sz="1000" dirty="0"/>
          </a:p>
          <a:p>
            <a:r>
              <a:rPr lang="en-US" dirty="0"/>
              <a:t>          </a:t>
            </a:r>
            <a:r>
              <a:rPr lang="en-US" sz="1700" dirty="0"/>
              <a:t>Council Unit Roster with </a:t>
            </a:r>
          </a:p>
          <a:p>
            <a:r>
              <a:rPr lang="en-US" sz="1700" dirty="0"/>
              <a:t>          assigned or unassigned </a:t>
            </a:r>
          </a:p>
          <a:p>
            <a:r>
              <a:rPr lang="en-US" sz="1700" dirty="0"/>
              <a:t>          Commissioner as .csv or .pdf </a:t>
            </a:r>
            <a:endParaRPr lang="en-US" dirty="0"/>
          </a:p>
          <a:p>
            <a:endParaRPr lang="en-US" sz="1000" dirty="0"/>
          </a:p>
          <a:p>
            <a:r>
              <a:rPr lang="en-US" dirty="0"/>
              <a:t>          Information description</a:t>
            </a:r>
          </a:p>
          <a:p>
            <a:endParaRPr lang="en-US" sz="1000" dirty="0"/>
          </a:p>
          <a:p>
            <a:r>
              <a:rPr lang="en-US" dirty="0"/>
              <a:t>Commissioners</a:t>
            </a:r>
          </a:p>
          <a:p>
            <a:endParaRPr lang="en-US" sz="900" dirty="0"/>
          </a:p>
          <a:p>
            <a:r>
              <a:rPr lang="en-US" dirty="0"/>
              <a:t>          Council Commissioner </a:t>
            </a:r>
          </a:p>
          <a:p>
            <a:r>
              <a:rPr lang="en-US" dirty="0"/>
              <a:t>          Roster with assigned or </a:t>
            </a:r>
          </a:p>
          <a:p>
            <a:r>
              <a:rPr lang="en-US" dirty="0"/>
              <a:t>          unassigned Commissioner </a:t>
            </a:r>
          </a:p>
          <a:p>
            <a:r>
              <a:rPr lang="en-US" dirty="0"/>
              <a:t>          as .csv or .pdf </a:t>
            </a:r>
          </a:p>
          <a:p>
            <a:endParaRPr lang="en-US" sz="900" dirty="0"/>
          </a:p>
          <a:p>
            <a:r>
              <a:rPr lang="en-US" dirty="0"/>
              <a:t>          Commissioners are counted </a:t>
            </a:r>
          </a:p>
          <a:p>
            <a:r>
              <a:rPr lang="en-US" dirty="0"/>
              <a:t>           once regardless of  </a:t>
            </a:r>
          </a:p>
          <a:p>
            <a:r>
              <a:rPr lang="en-US" dirty="0"/>
              <a:t>           registrations</a:t>
            </a:r>
          </a:p>
          <a:p>
            <a:endParaRPr lang="en-US" sz="1000" dirty="0"/>
          </a:p>
          <a:p>
            <a:r>
              <a:rPr lang="en-US" dirty="0"/>
              <a:t>           Information description</a:t>
            </a:r>
          </a:p>
          <a:p>
            <a:endParaRPr lang="en-US" dirty="0"/>
          </a:p>
        </p:txBody>
      </p:sp>
      <p:pic>
        <p:nvPicPr>
          <p:cNvPr id="13" name="Picture 12">
            <a:extLst>
              <a:ext uri="{FF2B5EF4-FFF2-40B4-BE49-F238E27FC236}">
                <a16:creationId xmlns:a16="http://schemas.microsoft.com/office/drawing/2014/main" id="{70360133-FFDA-C573-AA5D-B58274930E20}"/>
              </a:ext>
            </a:extLst>
          </p:cNvPr>
          <p:cNvPicPr>
            <a:picLocks noChangeAspect="1"/>
          </p:cNvPicPr>
          <p:nvPr/>
        </p:nvPicPr>
        <p:blipFill>
          <a:blip r:embed="rId5"/>
          <a:stretch>
            <a:fillRect/>
          </a:stretch>
        </p:blipFill>
        <p:spPr>
          <a:xfrm>
            <a:off x="8955037" y="2136297"/>
            <a:ext cx="379127" cy="448059"/>
          </a:xfrm>
          <a:prstGeom prst="rect">
            <a:avLst/>
          </a:prstGeom>
        </p:spPr>
      </p:pic>
      <p:pic>
        <p:nvPicPr>
          <p:cNvPr id="15" name="Picture 14">
            <a:extLst>
              <a:ext uri="{FF2B5EF4-FFF2-40B4-BE49-F238E27FC236}">
                <a16:creationId xmlns:a16="http://schemas.microsoft.com/office/drawing/2014/main" id="{427A0EF7-0C77-2E18-AB4F-867B389A5971}"/>
              </a:ext>
            </a:extLst>
          </p:cNvPr>
          <p:cNvPicPr>
            <a:picLocks noChangeAspect="1"/>
          </p:cNvPicPr>
          <p:nvPr/>
        </p:nvPicPr>
        <p:blipFill>
          <a:blip r:embed="rId5"/>
          <a:stretch>
            <a:fillRect/>
          </a:stretch>
        </p:blipFill>
        <p:spPr>
          <a:xfrm>
            <a:off x="8991526" y="5177886"/>
            <a:ext cx="379127" cy="448059"/>
          </a:xfrm>
          <a:prstGeom prst="rect">
            <a:avLst/>
          </a:prstGeom>
        </p:spPr>
      </p:pic>
      <p:pic>
        <p:nvPicPr>
          <p:cNvPr id="16" name="Picture 15">
            <a:extLst>
              <a:ext uri="{FF2B5EF4-FFF2-40B4-BE49-F238E27FC236}">
                <a16:creationId xmlns:a16="http://schemas.microsoft.com/office/drawing/2014/main" id="{761D6565-57D8-CD05-9AC1-EC38BB2DCB62}"/>
              </a:ext>
            </a:extLst>
          </p:cNvPr>
          <p:cNvPicPr>
            <a:picLocks noChangeAspect="1"/>
          </p:cNvPicPr>
          <p:nvPr/>
        </p:nvPicPr>
        <p:blipFill>
          <a:blip r:embed="rId3"/>
          <a:srcRect l="15378" t="5847" r="22888" b="16250"/>
          <a:stretch>
            <a:fillRect/>
          </a:stretch>
        </p:blipFill>
        <p:spPr>
          <a:xfrm>
            <a:off x="8950889" y="1330793"/>
            <a:ext cx="302904" cy="227527"/>
          </a:xfrm>
          <a:prstGeom prst="rect">
            <a:avLst/>
          </a:prstGeom>
        </p:spPr>
      </p:pic>
      <p:pic>
        <p:nvPicPr>
          <p:cNvPr id="19" name="Picture 18">
            <a:extLst>
              <a:ext uri="{FF2B5EF4-FFF2-40B4-BE49-F238E27FC236}">
                <a16:creationId xmlns:a16="http://schemas.microsoft.com/office/drawing/2014/main" id="{6471030C-2592-37D4-5231-748A1C707AB5}"/>
              </a:ext>
            </a:extLst>
          </p:cNvPr>
          <p:cNvPicPr>
            <a:picLocks noChangeAspect="1"/>
          </p:cNvPicPr>
          <p:nvPr/>
        </p:nvPicPr>
        <p:blipFill>
          <a:blip r:embed="rId3"/>
          <a:srcRect l="15378" t="5847" r="22888" b="16250"/>
          <a:stretch>
            <a:fillRect/>
          </a:stretch>
        </p:blipFill>
        <p:spPr>
          <a:xfrm>
            <a:off x="9000257" y="3101654"/>
            <a:ext cx="302904" cy="227527"/>
          </a:xfrm>
          <a:prstGeom prst="rect">
            <a:avLst/>
          </a:prstGeom>
        </p:spPr>
      </p:pic>
      <p:sp>
        <p:nvSpPr>
          <p:cNvPr id="20" name="TextBox 19">
            <a:extLst>
              <a:ext uri="{FF2B5EF4-FFF2-40B4-BE49-F238E27FC236}">
                <a16:creationId xmlns:a16="http://schemas.microsoft.com/office/drawing/2014/main" id="{01166047-D2E8-B93D-A985-C6BE65DF1ED6}"/>
              </a:ext>
            </a:extLst>
          </p:cNvPr>
          <p:cNvSpPr txBox="1"/>
          <p:nvPr/>
        </p:nvSpPr>
        <p:spPr>
          <a:xfrm>
            <a:off x="1219193" y="5254582"/>
            <a:ext cx="7561365" cy="369332"/>
          </a:xfrm>
          <a:prstGeom prst="rect">
            <a:avLst/>
          </a:prstGeom>
          <a:noFill/>
        </p:spPr>
        <p:txBody>
          <a:bodyPr wrap="none" rtlCol="0">
            <a:spAutoFit/>
          </a:bodyPr>
          <a:lstStyle/>
          <a:p>
            <a:r>
              <a:rPr lang="en-US" dirty="0"/>
              <a:t>All reports also available on drop down menu on Organization Dashboard</a:t>
            </a:r>
          </a:p>
        </p:txBody>
      </p:sp>
    </p:spTree>
    <p:extLst>
      <p:ext uri="{BB962C8B-B14F-4D97-AF65-F5344CB8AC3E}">
        <p14:creationId xmlns:p14="http://schemas.microsoft.com/office/powerpoint/2010/main" val="2389715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604BB-EC13-A0A7-3FAE-32D53609E00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F489D23-8025-2E72-ABC1-0CD9C0FA225F}"/>
              </a:ext>
            </a:extLst>
          </p:cNvPr>
          <p:cNvSpPr>
            <a:spLocks noGrp="1"/>
          </p:cNvSpPr>
          <p:nvPr>
            <p:ph type="ctrTitle"/>
          </p:nvPr>
        </p:nvSpPr>
        <p:spPr>
          <a:xfrm>
            <a:off x="0" y="51483"/>
            <a:ext cx="12192000" cy="796182"/>
          </a:xfrm>
        </p:spPr>
        <p:txBody>
          <a:bodyPr/>
          <a:lstStyle/>
          <a:p>
            <a:r>
              <a:rPr lang="en-US" sz="4400" b="1" dirty="0">
                <a:effectLst>
                  <a:outerShdw blurRad="38100" dist="38100" dir="2700000" algn="tl">
                    <a:srgbClr val="000000">
                      <a:alpha val="43137"/>
                    </a:srgbClr>
                  </a:outerShdw>
                </a:effectLst>
              </a:rPr>
              <a:t>Commissioner Tools Home Page (Council)</a:t>
            </a:r>
          </a:p>
        </p:txBody>
      </p:sp>
      <p:grpSp>
        <p:nvGrpSpPr>
          <p:cNvPr id="17" name="Group 16">
            <a:extLst>
              <a:ext uri="{FF2B5EF4-FFF2-40B4-BE49-F238E27FC236}">
                <a16:creationId xmlns:a16="http://schemas.microsoft.com/office/drawing/2014/main" id="{7EB90CB7-2108-B312-FED7-77EB69ACDBFB}"/>
              </a:ext>
            </a:extLst>
          </p:cNvPr>
          <p:cNvGrpSpPr/>
          <p:nvPr/>
        </p:nvGrpSpPr>
        <p:grpSpPr>
          <a:xfrm>
            <a:off x="68683" y="1129043"/>
            <a:ext cx="3636140" cy="2246769"/>
            <a:chOff x="68683" y="1129043"/>
            <a:chExt cx="3636140" cy="2246769"/>
          </a:xfrm>
        </p:grpSpPr>
        <p:sp>
          <p:nvSpPr>
            <p:cNvPr id="6" name="TextBox 5">
              <a:extLst>
                <a:ext uri="{FF2B5EF4-FFF2-40B4-BE49-F238E27FC236}">
                  <a16:creationId xmlns:a16="http://schemas.microsoft.com/office/drawing/2014/main" id="{8412D5A0-DAC4-8267-9BED-B8CCDCD64A5E}"/>
                </a:ext>
              </a:extLst>
            </p:cNvPr>
            <p:cNvSpPr txBox="1"/>
            <p:nvPr/>
          </p:nvSpPr>
          <p:spPr>
            <a:xfrm>
              <a:off x="68683" y="1129043"/>
              <a:ext cx="3636140" cy="2246769"/>
            </a:xfrm>
            <a:prstGeom prst="rect">
              <a:avLst/>
            </a:prstGeom>
            <a:noFill/>
          </p:spPr>
          <p:txBody>
            <a:bodyPr wrap="square" rtlCol="0">
              <a:spAutoFit/>
            </a:bodyPr>
            <a:lstStyle/>
            <a:p>
              <a:r>
                <a:rPr lang="en-US" dirty="0"/>
                <a:t>If you want to look at a specific unit, there are usually two ways to access data</a:t>
              </a:r>
            </a:p>
            <a:p>
              <a:endParaRPr lang="en-US" dirty="0"/>
            </a:p>
            <a:p>
              <a:r>
                <a:rPr lang="en-US" dirty="0"/>
                <a:t>     Select Unit</a:t>
              </a:r>
            </a:p>
            <a:p>
              <a:endParaRPr lang="en-US" sz="1400" dirty="0"/>
            </a:p>
            <a:p>
              <a:r>
                <a:rPr lang="en-US" dirty="0"/>
                <a:t>     View Unit    does not work on</a:t>
              </a:r>
            </a:p>
            <a:p>
              <a:r>
                <a:rPr lang="en-US" dirty="0"/>
                <a:t>                              Council dashboard</a:t>
              </a:r>
            </a:p>
          </p:txBody>
        </p:sp>
        <p:sp>
          <p:nvSpPr>
            <p:cNvPr id="2" name="Rectangle: Rounded Corners 1">
              <a:extLst>
                <a:ext uri="{FF2B5EF4-FFF2-40B4-BE49-F238E27FC236}">
                  <a16:creationId xmlns:a16="http://schemas.microsoft.com/office/drawing/2014/main" id="{619FEF45-C43D-10C1-766B-24B989306F3D}"/>
                </a:ext>
              </a:extLst>
            </p:cNvPr>
            <p:cNvSpPr/>
            <p:nvPr/>
          </p:nvSpPr>
          <p:spPr>
            <a:xfrm>
              <a:off x="304798" y="2228050"/>
              <a:ext cx="1244957" cy="352023"/>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7B41B9E-DF2F-9E93-5A91-D27135CD3A61}"/>
                </a:ext>
              </a:extLst>
            </p:cNvPr>
            <p:cNvSpPr/>
            <p:nvPr/>
          </p:nvSpPr>
          <p:spPr>
            <a:xfrm>
              <a:off x="289771" y="2711011"/>
              <a:ext cx="1092515" cy="352023"/>
            </a:xfrm>
            <a:prstGeom prst="roundRect">
              <a:avLst/>
            </a:prstGeom>
            <a:no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BD3F5598-B2C5-2B12-ED4F-EECB4BB3567E}"/>
              </a:ext>
            </a:extLst>
          </p:cNvPr>
          <p:cNvGrpSpPr/>
          <p:nvPr/>
        </p:nvGrpSpPr>
        <p:grpSpPr>
          <a:xfrm>
            <a:off x="3753024" y="815670"/>
            <a:ext cx="7376591" cy="4524769"/>
            <a:chOff x="4152273" y="815670"/>
            <a:chExt cx="7376591" cy="4524769"/>
          </a:xfrm>
        </p:grpSpPr>
        <p:pic>
          <p:nvPicPr>
            <p:cNvPr id="3" name="Picture 2">
              <a:extLst>
                <a:ext uri="{FF2B5EF4-FFF2-40B4-BE49-F238E27FC236}">
                  <a16:creationId xmlns:a16="http://schemas.microsoft.com/office/drawing/2014/main" id="{45A76746-644F-0BC9-2B79-4D3776F03390}"/>
                </a:ext>
              </a:extLst>
            </p:cNvPr>
            <p:cNvPicPr>
              <a:picLocks noChangeAspect="1"/>
            </p:cNvPicPr>
            <p:nvPr/>
          </p:nvPicPr>
          <p:blipFill>
            <a:blip r:embed="rId2"/>
            <a:srcRect b="25524"/>
            <a:stretch>
              <a:fillRect/>
            </a:stretch>
          </p:blipFill>
          <p:spPr>
            <a:xfrm>
              <a:off x="4152273" y="815670"/>
              <a:ext cx="7376591" cy="4524769"/>
            </a:xfrm>
            <a:prstGeom prst="rect">
              <a:avLst/>
            </a:prstGeom>
          </p:spPr>
        </p:pic>
        <p:sp>
          <p:nvSpPr>
            <p:cNvPr id="7" name="Rectangle: Rounded Corners 6">
              <a:extLst>
                <a:ext uri="{FF2B5EF4-FFF2-40B4-BE49-F238E27FC236}">
                  <a16:creationId xmlns:a16="http://schemas.microsoft.com/office/drawing/2014/main" id="{0B41C333-4550-12B8-2832-BC4659968C97}"/>
                </a:ext>
              </a:extLst>
            </p:cNvPr>
            <p:cNvSpPr/>
            <p:nvPr/>
          </p:nvSpPr>
          <p:spPr>
            <a:xfrm>
              <a:off x="10303097" y="1438140"/>
              <a:ext cx="888642" cy="261871"/>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CB57928-A272-DA39-16C2-F4B219FBEE2A}"/>
                </a:ext>
              </a:extLst>
            </p:cNvPr>
            <p:cNvSpPr/>
            <p:nvPr/>
          </p:nvSpPr>
          <p:spPr>
            <a:xfrm>
              <a:off x="4400279" y="3450465"/>
              <a:ext cx="618187" cy="232893"/>
            </a:xfrm>
            <a:prstGeom prst="roundRect">
              <a:avLst/>
            </a:prstGeom>
            <a:no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F678B46F-F63A-259C-27E7-5A50CC99E823}"/>
              </a:ext>
            </a:extLst>
          </p:cNvPr>
          <p:cNvPicPr>
            <a:picLocks noChangeAspect="1"/>
          </p:cNvPicPr>
          <p:nvPr/>
        </p:nvPicPr>
        <p:blipFill>
          <a:blip r:embed="rId3"/>
          <a:stretch>
            <a:fillRect/>
          </a:stretch>
        </p:blipFill>
        <p:spPr>
          <a:xfrm>
            <a:off x="5721744" y="2449729"/>
            <a:ext cx="4856148" cy="3493862"/>
          </a:xfrm>
          <a:prstGeom prst="rect">
            <a:avLst/>
          </a:prstGeom>
        </p:spPr>
      </p:pic>
      <p:sp>
        <p:nvSpPr>
          <p:cNvPr id="16" name="Arrow: Down 15">
            <a:extLst>
              <a:ext uri="{FF2B5EF4-FFF2-40B4-BE49-F238E27FC236}">
                <a16:creationId xmlns:a16="http://schemas.microsoft.com/office/drawing/2014/main" id="{D7A390E6-E8C4-33BD-BE4A-08A9A0794D15}"/>
              </a:ext>
            </a:extLst>
          </p:cNvPr>
          <p:cNvSpPr/>
          <p:nvPr/>
        </p:nvSpPr>
        <p:spPr>
          <a:xfrm rot="2892502">
            <a:off x="9414524" y="1592667"/>
            <a:ext cx="223234" cy="97840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7577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C5963-425A-9930-1664-FB850735064F}"/>
              </a:ext>
            </a:extLst>
          </p:cNvPr>
          <p:cNvSpPr txBox="1">
            <a:spLocks/>
          </p:cNvSpPr>
          <p:nvPr/>
        </p:nvSpPr>
        <p:spPr>
          <a:xfrm>
            <a:off x="0" y="51483"/>
            <a:ext cx="12192000" cy="796182"/>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effectLst>
                  <a:outerShdw blurRad="38100" dist="38100" dir="2700000" algn="tl">
                    <a:srgbClr val="000000">
                      <a:alpha val="43137"/>
                    </a:srgbClr>
                  </a:outerShdw>
                </a:effectLst>
              </a:rPr>
              <a:t>Commissioner Tools Home Page (District)</a:t>
            </a:r>
          </a:p>
        </p:txBody>
      </p:sp>
      <p:pic>
        <p:nvPicPr>
          <p:cNvPr id="7" name="Picture 6">
            <a:extLst>
              <a:ext uri="{FF2B5EF4-FFF2-40B4-BE49-F238E27FC236}">
                <a16:creationId xmlns:a16="http://schemas.microsoft.com/office/drawing/2014/main" id="{F05EB71B-06AB-36F2-1102-04B1EBB46ABC}"/>
              </a:ext>
            </a:extLst>
          </p:cNvPr>
          <p:cNvPicPr>
            <a:picLocks noChangeAspect="1"/>
          </p:cNvPicPr>
          <p:nvPr/>
        </p:nvPicPr>
        <p:blipFill>
          <a:blip r:embed="rId3"/>
          <a:stretch>
            <a:fillRect/>
          </a:stretch>
        </p:blipFill>
        <p:spPr>
          <a:xfrm>
            <a:off x="4383153" y="1071835"/>
            <a:ext cx="7589949" cy="4189163"/>
          </a:xfrm>
          <a:prstGeom prst="rect">
            <a:avLst/>
          </a:prstGeom>
        </p:spPr>
      </p:pic>
      <p:sp>
        <p:nvSpPr>
          <p:cNvPr id="6" name="Arrow: Up-Down 5">
            <a:extLst>
              <a:ext uri="{FF2B5EF4-FFF2-40B4-BE49-F238E27FC236}">
                <a16:creationId xmlns:a16="http://schemas.microsoft.com/office/drawing/2014/main" id="{EF44B49F-0133-0B01-5D1D-A6633C1D6232}"/>
              </a:ext>
            </a:extLst>
          </p:cNvPr>
          <p:cNvSpPr/>
          <p:nvPr/>
        </p:nvSpPr>
        <p:spPr>
          <a:xfrm rot="1142757">
            <a:off x="8421403" y="1829535"/>
            <a:ext cx="188071" cy="907770"/>
          </a:xfrm>
          <a:prstGeom prst="up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A8D273D-467B-65D7-15B1-2D442C0CCD5E}"/>
              </a:ext>
            </a:extLst>
          </p:cNvPr>
          <p:cNvSpPr txBox="1"/>
          <p:nvPr/>
        </p:nvSpPr>
        <p:spPr>
          <a:xfrm>
            <a:off x="64390" y="1056062"/>
            <a:ext cx="4421749" cy="4462760"/>
          </a:xfrm>
          <a:prstGeom prst="rect">
            <a:avLst/>
          </a:prstGeom>
          <a:noFill/>
        </p:spPr>
        <p:txBody>
          <a:bodyPr wrap="square" rtlCol="0">
            <a:spAutoFit/>
          </a:bodyPr>
          <a:lstStyle/>
          <a:p>
            <a:r>
              <a:rPr lang="en-US" dirty="0"/>
              <a:t>District page has actionable information</a:t>
            </a:r>
          </a:p>
          <a:p>
            <a:endParaRPr lang="en-US" sz="1100" dirty="0"/>
          </a:p>
          <a:p>
            <a:r>
              <a:rPr lang="en-US" dirty="0"/>
              <a:t>All drop down menus are live</a:t>
            </a:r>
          </a:p>
          <a:p>
            <a:endParaRPr lang="en-US" sz="1100" dirty="0"/>
          </a:p>
          <a:p>
            <a:r>
              <a:rPr lang="en-US" dirty="0"/>
              <a:t>More detailed information than CC page; but Renewal status is now a tab at screen bottom</a:t>
            </a:r>
          </a:p>
          <a:p>
            <a:endParaRPr lang="en-US" sz="1100" dirty="0"/>
          </a:p>
          <a:p>
            <a:r>
              <a:rPr lang="en-US" dirty="0"/>
              <a:t>District Summary</a:t>
            </a:r>
          </a:p>
          <a:p>
            <a:endParaRPr lang="en-US" sz="1100" dirty="0"/>
          </a:p>
          <a:p>
            <a:pPr marL="285750" indent="-285750">
              <a:buFont typeface="Arial" panose="020B0604020202020204" pitchFamily="34" charset="0"/>
              <a:buChar char="•"/>
            </a:pPr>
            <a:r>
              <a:rPr lang="en-US" dirty="0"/>
              <a:t>Link generates contact information</a:t>
            </a:r>
          </a:p>
          <a:p>
            <a:r>
              <a:rPr lang="en-US" dirty="0"/>
              <a:t>             </a:t>
            </a:r>
          </a:p>
          <a:p>
            <a:r>
              <a:rPr lang="en-US" dirty="0"/>
              <a:t>Most useful tabs are:</a:t>
            </a:r>
          </a:p>
          <a:p>
            <a:endParaRPr lang="en-US" sz="1400" dirty="0"/>
          </a:p>
          <a:p>
            <a:pPr marL="285750" indent="-285750">
              <a:buFont typeface="Arial" panose="020B0604020202020204" pitchFamily="34" charset="0"/>
              <a:buChar char="•"/>
            </a:pPr>
            <a:r>
              <a:rPr lang="en-US" dirty="0"/>
              <a:t>Administration</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dirty="0"/>
              <a:t>Reports</a:t>
            </a:r>
          </a:p>
          <a:p>
            <a:endParaRPr lang="en-US" sz="1400" dirty="0"/>
          </a:p>
        </p:txBody>
      </p:sp>
      <p:pic>
        <p:nvPicPr>
          <p:cNvPr id="10" name="Picture 9">
            <a:extLst>
              <a:ext uri="{FF2B5EF4-FFF2-40B4-BE49-F238E27FC236}">
                <a16:creationId xmlns:a16="http://schemas.microsoft.com/office/drawing/2014/main" id="{1105AF2D-4100-DC7E-33FF-D8852903CA8E}"/>
              </a:ext>
            </a:extLst>
          </p:cNvPr>
          <p:cNvPicPr>
            <a:picLocks noChangeAspect="1"/>
          </p:cNvPicPr>
          <p:nvPr/>
        </p:nvPicPr>
        <p:blipFill>
          <a:blip r:embed="rId4"/>
          <a:stretch>
            <a:fillRect/>
          </a:stretch>
        </p:blipFill>
        <p:spPr>
          <a:xfrm>
            <a:off x="7886153" y="665240"/>
            <a:ext cx="2073586" cy="1105514"/>
          </a:xfrm>
          <a:prstGeom prst="rect">
            <a:avLst/>
          </a:prstGeom>
        </p:spPr>
      </p:pic>
    </p:spTree>
    <p:extLst>
      <p:ext uri="{BB962C8B-B14F-4D97-AF65-F5344CB8AC3E}">
        <p14:creationId xmlns:p14="http://schemas.microsoft.com/office/powerpoint/2010/main" val="136085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phone&#10;&#10;Description automatically generated">
            <a:extLst>
              <a:ext uri="{FF2B5EF4-FFF2-40B4-BE49-F238E27FC236}">
                <a16:creationId xmlns:a16="http://schemas.microsoft.com/office/drawing/2014/main" id="{FA86B3F3-EEDB-CAB0-8F1E-78AA146846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155" y="2242750"/>
            <a:ext cx="2547721" cy="3016705"/>
          </a:xfrm>
          <a:prstGeom prst="rect">
            <a:avLst/>
          </a:prstGeom>
        </p:spPr>
      </p:pic>
      <p:pic>
        <p:nvPicPr>
          <p:cNvPr id="4" name="Picture 3">
            <a:extLst>
              <a:ext uri="{FF2B5EF4-FFF2-40B4-BE49-F238E27FC236}">
                <a16:creationId xmlns:a16="http://schemas.microsoft.com/office/drawing/2014/main" id="{D73C1B48-33DD-8E9B-8436-66EE6E594870}"/>
              </a:ext>
            </a:extLst>
          </p:cNvPr>
          <p:cNvPicPr>
            <a:picLocks noChangeAspect="1"/>
          </p:cNvPicPr>
          <p:nvPr/>
        </p:nvPicPr>
        <p:blipFill>
          <a:blip r:embed="rId4"/>
          <a:stretch>
            <a:fillRect/>
          </a:stretch>
        </p:blipFill>
        <p:spPr>
          <a:xfrm>
            <a:off x="3056581" y="780830"/>
            <a:ext cx="8624552" cy="4478625"/>
          </a:xfrm>
          <a:prstGeom prst="rect">
            <a:avLst/>
          </a:prstGeom>
        </p:spPr>
      </p:pic>
      <p:sp>
        <p:nvSpPr>
          <p:cNvPr id="7" name="Title 1">
            <a:extLst>
              <a:ext uri="{FF2B5EF4-FFF2-40B4-BE49-F238E27FC236}">
                <a16:creationId xmlns:a16="http://schemas.microsoft.com/office/drawing/2014/main" id="{A7EC38D5-8F60-DD7E-F8D3-A3807F1BD621}"/>
              </a:ext>
            </a:extLst>
          </p:cNvPr>
          <p:cNvSpPr txBox="1">
            <a:spLocks/>
          </p:cNvSpPr>
          <p:nvPr/>
        </p:nvSpPr>
        <p:spPr>
          <a:xfrm>
            <a:off x="0" y="51483"/>
            <a:ext cx="12192000" cy="796182"/>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effectLst>
                  <a:outerShdw blurRad="38100" dist="38100" dir="2700000" algn="tl">
                    <a:srgbClr val="000000">
                      <a:alpha val="43137"/>
                    </a:srgbClr>
                  </a:outerShdw>
                </a:effectLst>
              </a:rPr>
              <a:t>Commissioner Tools Home Page (District)</a:t>
            </a:r>
          </a:p>
        </p:txBody>
      </p:sp>
      <p:sp>
        <p:nvSpPr>
          <p:cNvPr id="8" name="TextBox 7">
            <a:extLst>
              <a:ext uri="{FF2B5EF4-FFF2-40B4-BE49-F238E27FC236}">
                <a16:creationId xmlns:a16="http://schemas.microsoft.com/office/drawing/2014/main" id="{BCA59BF1-FFE6-7CB1-08F6-0DADE70E9F2F}"/>
              </a:ext>
            </a:extLst>
          </p:cNvPr>
          <p:cNvSpPr txBox="1"/>
          <p:nvPr/>
        </p:nvSpPr>
        <p:spPr>
          <a:xfrm>
            <a:off x="21459" y="1287886"/>
            <a:ext cx="2833358" cy="646331"/>
          </a:xfrm>
          <a:prstGeom prst="rect">
            <a:avLst/>
          </a:prstGeom>
          <a:noFill/>
        </p:spPr>
        <p:txBody>
          <a:bodyPr wrap="square" rtlCol="0">
            <a:spAutoFit/>
          </a:bodyPr>
          <a:lstStyle/>
          <a:p>
            <a:r>
              <a:rPr lang="en-US" dirty="0"/>
              <a:t>District Metrics completed  summary by program</a:t>
            </a:r>
          </a:p>
        </p:txBody>
      </p:sp>
      <p:sp>
        <p:nvSpPr>
          <p:cNvPr id="9" name="Rectangle: Rounded Corners 8">
            <a:extLst>
              <a:ext uri="{FF2B5EF4-FFF2-40B4-BE49-F238E27FC236}">
                <a16:creationId xmlns:a16="http://schemas.microsoft.com/office/drawing/2014/main" id="{84B632EC-1626-0460-2B03-26F5C4AD94CE}"/>
              </a:ext>
            </a:extLst>
          </p:cNvPr>
          <p:cNvSpPr/>
          <p:nvPr/>
        </p:nvSpPr>
        <p:spPr>
          <a:xfrm>
            <a:off x="3206839" y="965915"/>
            <a:ext cx="1347989" cy="480812"/>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Up-Down 10">
            <a:extLst>
              <a:ext uri="{FF2B5EF4-FFF2-40B4-BE49-F238E27FC236}">
                <a16:creationId xmlns:a16="http://schemas.microsoft.com/office/drawing/2014/main" id="{B90D526F-2201-5CFB-B744-4366044F50BF}"/>
              </a:ext>
            </a:extLst>
          </p:cNvPr>
          <p:cNvSpPr/>
          <p:nvPr/>
        </p:nvSpPr>
        <p:spPr>
          <a:xfrm rot="1876498" flipH="1">
            <a:off x="2866437" y="1834611"/>
            <a:ext cx="167131" cy="480080"/>
          </a:xfrm>
          <a:prstGeom prst="up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D46538B-3BDE-732D-96BB-1CE25B4B4060}"/>
              </a:ext>
            </a:extLst>
          </p:cNvPr>
          <p:cNvSpPr txBox="1"/>
          <p:nvPr/>
        </p:nvSpPr>
        <p:spPr>
          <a:xfrm>
            <a:off x="2519263" y="5452056"/>
            <a:ext cx="6667531" cy="369332"/>
          </a:xfrm>
          <a:prstGeom prst="rect">
            <a:avLst/>
          </a:prstGeom>
          <a:noFill/>
        </p:spPr>
        <p:txBody>
          <a:bodyPr wrap="none" rtlCol="0">
            <a:spAutoFit/>
          </a:bodyPr>
          <a:lstStyle/>
          <a:p>
            <a:r>
              <a:rPr lang="en-US" dirty="0"/>
              <a:t>Color schemes deliberately chosen to avoid perception of grading</a:t>
            </a:r>
          </a:p>
        </p:txBody>
      </p:sp>
    </p:spTree>
    <p:extLst>
      <p:ext uri="{BB962C8B-B14F-4D97-AF65-F5344CB8AC3E}">
        <p14:creationId xmlns:p14="http://schemas.microsoft.com/office/powerpoint/2010/main" val="1757024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4F127-3A22-70D7-20C5-65A36579D822}"/>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A5A21924-AA0B-B4CB-6750-3E118364419D}"/>
              </a:ext>
            </a:extLst>
          </p:cNvPr>
          <p:cNvSpPr txBox="1">
            <a:spLocks/>
          </p:cNvSpPr>
          <p:nvPr/>
        </p:nvSpPr>
        <p:spPr>
          <a:xfrm>
            <a:off x="0" y="51483"/>
            <a:ext cx="12192000" cy="796182"/>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effectLst>
                  <a:outerShdw blurRad="38100" dist="38100" dir="2700000" algn="tl">
                    <a:srgbClr val="000000">
                      <a:alpha val="43137"/>
                    </a:srgbClr>
                  </a:outerShdw>
                </a:effectLst>
              </a:rPr>
              <a:t>Commissioner Tools Home Page (District)</a:t>
            </a:r>
          </a:p>
        </p:txBody>
      </p:sp>
      <p:sp>
        <p:nvSpPr>
          <p:cNvPr id="8" name="TextBox 7">
            <a:extLst>
              <a:ext uri="{FF2B5EF4-FFF2-40B4-BE49-F238E27FC236}">
                <a16:creationId xmlns:a16="http://schemas.microsoft.com/office/drawing/2014/main" id="{99146C3F-BBDF-B460-689B-0B34881CE133}"/>
              </a:ext>
            </a:extLst>
          </p:cNvPr>
          <p:cNvSpPr txBox="1"/>
          <p:nvPr/>
        </p:nvSpPr>
        <p:spPr>
          <a:xfrm>
            <a:off x="446466" y="1562638"/>
            <a:ext cx="2532845" cy="2585323"/>
          </a:xfrm>
          <a:prstGeom prst="rect">
            <a:avLst/>
          </a:prstGeom>
          <a:noFill/>
        </p:spPr>
        <p:txBody>
          <a:bodyPr wrap="square" rtlCol="0">
            <a:spAutoFit/>
          </a:bodyPr>
          <a:lstStyle/>
          <a:p>
            <a:r>
              <a:rPr lang="en-US" b="1" dirty="0">
                <a:solidFill>
                  <a:srgbClr val="0000FF"/>
                </a:solidFill>
              </a:rPr>
              <a:t>What’s new?</a:t>
            </a:r>
          </a:p>
          <a:p>
            <a:endParaRPr lang="en-US" b="1" dirty="0"/>
          </a:p>
          <a:p>
            <a:r>
              <a:rPr lang="en-US" b="1" dirty="0"/>
              <a:t>3 Month Trend</a:t>
            </a:r>
          </a:p>
          <a:p>
            <a:endParaRPr lang="en-US" b="1" dirty="0"/>
          </a:p>
          <a:p>
            <a:r>
              <a:rPr lang="en-US" dirty="0"/>
              <a:t>Shows District status three (3) months ago</a:t>
            </a:r>
          </a:p>
          <a:p>
            <a:endParaRPr lang="en-US" b="1" dirty="0"/>
          </a:p>
          <a:p>
            <a:r>
              <a:rPr lang="en-US" b="1" dirty="0"/>
              <a:t>1 Year Trend </a:t>
            </a:r>
            <a:r>
              <a:rPr lang="en-US" dirty="0"/>
              <a:t>will be available Feb 26</a:t>
            </a:r>
          </a:p>
        </p:txBody>
      </p:sp>
      <p:grpSp>
        <p:nvGrpSpPr>
          <p:cNvPr id="11" name="Group 10">
            <a:extLst>
              <a:ext uri="{FF2B5EF4-FFF2-40B4-BE49-F238E27FC236}">
                <a16:creationId xmlns:a16="http://schemas.microsoft.com/office/drawing/2014/main" id="{6D1C8616-0C02-88A4-AA08-ED45BE7DFC50}"/>
              </a:ext>
            </a:extLst>
          </p:cNvPr>
          <p:cNvGrpSpPr/>
          <p:nvPr/>
        </p:nvGrpSpPr>
        <p:grpSpPr>
          <a:xfrm>
            <a:off x="3159611" y="841428"/>
            <a:ext cx="8079352" cy="4606335"/>
            <a:chOff x="3159611" y="841428"/>
            <a:chExt cx="8079352" cy="4606335"/>
          </a:xfrm>
        </p:grpSpPr>
        <p:pic>
          <p:nvPicPr>
            <p:cNvPr id="3" name="Picture 2">
              <a:extLst>
                <a:ext uri="{FF2B5EF4-FFF2-40B4-BE49-F238E27FC236}">
                  <a16:creationId xmlns:a16="http://schemas.microsoft.com/office/drawing/2014/main" id="{0B4C2CBF-A2FB-B6DC-3B02-21B93335B5A3}"/>
                </a:ext>
              </a:extLst>
            </p:cNvPr>
            <p:cNvPicPr>
              <a:picLocks noChangeAspect="1"/>
            </p:cNvPicPr>
            <p:nvPr/>
          </p:nvPicPr>
          <p:blipFill>
            <a:blip r:embed="rId3"/>
            <a:srcRect b="3138"/>
            <a:stretch>
              <a:fillRect/>
            </a:stretch>
          </p:blipFill>
          <p:spPr>
            <a:xfrm>
              <a:off x="3159611" y="841428"/>
              <a:ext cx="8079352" cy="4575082"/>
            </a:xfrm>
            <a:prstGeom prst="rect">
              <a:avLst/>
            </a:prstGeom>
          </p:spPr>
        </p:pic>
        <p:sp>
          <p:nvSpPr>
            <p:cNvPr id="6" name="Rectangle: Rounded Corners 5">
              <a:extLst>
                <a:ext uri="{FF2B5EF4-FFF2-40B4-BE49-F238E27FC236}">
                  <a16:creationId xmlns:a16="http://schemas.microsoft.com/office/drawing/2014/main" id="{F4496D29-F977-23C5-5253-F9C77407AB1C}"/>
                </a:ext>
              </a:extLst>
            </p:cNvPr>
            <p:cNvSpPr/>
            <p:nvPr/>
          </p:nvSpPr>
          <p:spPr>
            <a:xfrm>
              <a:off x="4700789" y="841428"/>
              <a:ext cx="1133341" cy="545197"/>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4A10D7A-E19C-673F-E690-A69B564A431E}"/>
                </a:ext>
              </a:extLst>
            </p:cNvPr>
            <p:cNvSpPr/>
            <p:nvPr/>
          </p:nvSpPr>
          <p:spPr>
            <a:xfrm>
              <a:off x="6791459" y="5095741"/>
              <a:ext cx="1094704" cy="352022"/>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72212268"/>
      </p:ext>
    </p:extLst>
  </p:cSld>
  <p:clrMapOvr>
    <a:masterClrMapping/>
  </p:clrMapOvr>
</p:sld>
</file>

<file path=ppt/theme/theme1.xml><?xml version="1.0" encoding="utf-8"?>
<a:theme xmlns:a="http://schemas.openxmlformats.org/drawingml/2006/main" name="Commissioner Tools and the Unit Dashboard">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Commissioner Tools and the Unit Dashboard</Template>
  <TotalTime>13622</TotalTime>
  <Words>3341</Words>
  <Application>Microsoft Office PowerPoint</Application>
  <PresentationFormat>Widescreen</PresentationFormat>
  <Paragraphs>381</Paragraphs>
  <Slides>30</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Aptos</vt:lpstr>
      <vt:lpstr>Arial</vt:lpstr>
      <vt:lpstr>Calibri</vt:lpstr>
      <vt:lpstr>Helvetica</vt:lpstr>
      <vt:lpstr>Commissioner Tools and the Unit Dashboard</vt:lpstr>
      <vt:lpstr>Navigating Commissioner Tools for the Administrative Commissioner</vt:lpstr>
      <vt:lpstr>Overview</vt:lpstr>
      <vt:lpstr>My.Scouting.org Home Page</vt:lpstr>
      <vt:lpstr>Commissioner Tools Home Page (Council)</vt:lpstr>
      <vt:lpstr>Commissioner Tools Home Page (Council)</vt:lpstr>
      <vt:lpstr>Commissioner Tools Home Page (Council)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Dave Fornadel</dc:creator>
  <cp:lastModifiedBy>Richard Lee Doty</cp:lastModifiedBy>
  <cp:revision>42</cp:revision>
  <cp:lastPrinted>2025-01-22T19:38:29Z</cp:lastPrinted>
  <dcterms:created xsi:type="dcterms:W3CDTF">2025-01-13T19:57:47Z</dcterms:created>
  <dcterms:modified xsi:type="dcterms:W3CDTF">2025-09-18T21:16:45Z</dcterms:modified>
</cp:coreProperties>
</file>